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7"/>
  </p:notesMasterIdLst>
  <p:handoutMasterIdLst>
    <p:handoutMasterId r:id="rId78"/>
  </p:handoutMasterIdLst>
  <p:sldIdLst>
    <p:sldId id="432" r:id="rId5"/>
    <p:sldId id="269" r:id="rId6"/>
    <p:sldId id="301" r:id="rId7"/>
    <p:sldId id="539" r:id="rId8"/>
    <p:sldId id="540" r:id="rId9"/>
    <p:sldId id="555" r:id="rId10"/>
    <p:sldId id="543" r:id="rId11"/>
    <p:sldId id="595" r:id="rId12"/>
    <p:sldId id="580" r:id="rId13"/>
    <p:sldId id="542" r:id="rId14"/>
    <p:sldId id="557" r:id="rId15"/>
    <p:sldId id="376" r:id="rId16"/>
    <p:sldId id="582" r:id="rId17"/>
    <p:sldId id="583" r:id="rId18"/>
    <p:sldId id="545" r:id="rId19"/>
    <p:sldId id="458" r:id="rId20"/>
    <p:sldId id="558" r:id="rId21"/>
    <p:sldId id="546" r:id="rId22"/>
    <p:sldId id="559" r:id="rId23"/>
    <p:sldId id="378" r:id="rId24"/>
    <p:sldId id="562" r:id="rId25"/>
    <p:sldId id="584" r:id="rId26"/>
    <p:sldId id="563" r:id="rId27"/>
    <p:sldId id="461" r:id="rId28"/>
    <p:sldId id="585" r:id="rId29"/>
    <p:sldId id="307" r:id="rId30"/>
    <p:sldId id="436" r:id="rId31"/>
    <p:sldId id="586" r:id="rId32"/>
    <p:sldId id="587" r:id="rId33"/>
    <p:sldId id="596" r:id="rId34"/>
    <p:sldId id="588" r:id="rId35"/>
    <p:sldId id="589" r:id="rId36"/>
    <p:sldId id="437" r:id="rId37"/>
    <p:sldId id="597" r:id="rId38"/>
    <p:sldId id="357" r:id="rId39"/>
    <p:sldId id="547" r:id="rId40"/>
    <p:sldId id="309" r:id="rId41"/>
    <p:sldId id="470" r:id="rId42"/>
    <p:sldId id="553" r:id="rId43"/>
    <p:sldId id="472" r:id="rId44"/>
    <p:sldId id="554" r:id="rId45"/>
    <p:sldId id="475" r:id="rId46"/>
    <p:sldId id="549" r:id="rId47"/>
    <p:sldId id="598" r:id="rId48"/>
    <p:sldId id="550" r:id="rId49"/>
    <p:sldId id="341" r:id="rId50"/>
    <p:sldId id="342" r:id="rId51"/>
    <p:sldId id="323" r:id="rId52"/>
    <p:sldId id="324" r:id="rId53"/>
    <p:sldId id="599" r:id="rId54"/>
    <p:sldId id="600" r:id="rId55"/>
    <p:sldId id="476" r:id="rId56"/>
    <p:sldId id="567" r:id="rId57"/>
    <p:sldId id="568" r:id="rId58"/>
    <p:sldId id="551" r:id="rId59"/>
    <p:sldId id="478" r:id="rId60"/>
    <p:sldId id="492" r:id="rId61"/>
    <p:sldId id="590" r:id="rId62"/>
    <p:sldId id="601" r:id="rId63"/>
    <p:sldId id="602" r:id="rId64"/>
    <p:sldId id="326" r:id="rId65"/>
    <p:sldId id="327" r:id="rId66"/>
    <p:sldId id="552" r:id="rId67"/>
    <p:sldId id="569" r:id="rId68"/>
    <p:sldId id="591" r:id="rId69"/>
    <p:sldId id="570" r:id="rId70"/>
    <p:sldId id="592" r:id="rId71"/>
    <p:sldId id="572" r:id="rId72"/>
    <p:sldId id="574" r:id="rId73"/>
    <p:sldId id="593" r:id="rId74"/>
    <p:sldId id="292" r:id="rId75"/>
    <p:sldId id="577" r:id="rId7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06A90B-A749-208A-D00E-EF25335465EC}" name="Divya Krishnakumar" initials="DK" userId="S::divya.krishnakumar@ansrsource.com::083ee865-650d-4256-9272-f4d91147c45c" providerId="AD"/>
  <p188:author id="{BF2A948C-1811-CB48-BB9C-92871E13B267}" name="ansrsource_17" initials="AW" userId="ansrsource_17"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 id="2" name="Onderdonk, Natalie" initials="ON" lastIdx="1" clrIdx="1">
    <p:extLst>
      <p:ext uri="{19B8F6BF-5375-455C-9EA6-DF929625EA0E}">
        <p15:presenceInfo xmlns:p15="http://schemas.microsoft.com/office/powerpoint/2012/main" userId="S::Natalie.Onderdonk@cengage.com::794b6c7a-2b12-4b61-8069-5111412068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78"/>
    <a:srgbClr val="000000"/>
    <a:srgbClr val="E9255F"/>
    <a:srgbClr val="006298"/>
    <a:srgbClr val="FF6300"/>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B2985E-25C5-4582-A029-9B9D7964DD2E}" v="9" dt="2022-02-20T19:57:07.3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720" autoAdjust="0"/>
  </p:normalViewPr>
  <p:slideViewPr>
    <p:cSldViewPr snapToGrid="0">
      <p:cViewPr varScale="1">
        <p:scale>
          <a:sx n="61" d="100"/>
          <a:sy n="61" d="100"/>
        </p:scale>
        <p:origin x="378" y="6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viewProps" Target="viewProps.xml"/><Relationship Id="rId86"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 Krishnakumar" userId="083ee865-650d-4256-9272-f4d91147c45c" providerId="ADAL" clId="{D3B2985E-25C5-4582-A029-9B9D7964DD2E}"/>
    <pc:docChg chg="custSel modSld">
      <pc:chgData name="Divya Krishnakumar" userId="083ee865-650d-4256-9272-f4d91147c45c" providerId="ADAL" clId="{D3B2985E-25C5-4582-A029-9B9D7964DD2E}" dt="2022-02-20T19:54:20.321" v="73"/>
      <pc:docMkLst>
        <pc:docMk/>
      </pc:docMkLst>
      <pc:sldChg chg="modSp mod">
        <pc:chgData name="Divya Krishnakumar" userId="083ee865-650d-4256-9272-f4d91147c45c" providerId="ADAL" clId="{D3B2985E-25C5-4582-A029-9B9D7964DD2E}" dt="2022-02-20T18:24:05.998" v="28" actId="20577"/>
        <pc:sldMkLst>
          <pc:docMk/>
          <pc:sldMk cId="1917845061" sldId="301"/>
        </pc:sldMkLst>
        <pc:spChg chg="mod">
          <ac:chgData name="Divya Krishnakumar" userId="083ee865-650d-4256-9272-f4d91147c45c" providerId="ADAL" clId="{D3B2985E-25C5-4582-A029-9B9D7964DD2E}" dt="2022-02-20T18:24:05.998" v="28" actId="20577"/>
          <ac:spMkLst>
            <pc:docMk/>
            <pc:sldMk cId="1917845061" sldId="301"/>
            <ac:spMk id="3" creationId="{8B2BB213-BEFF-48FD-A4A3-34D3E6186184}"/>
          </ac:spMkLst>
        </pc:spChg>
      </pc:sldChg>
      <pc:sldChg chg="modSp mod">
        <pc:chgData name="Divya Krishnakumar" userId="083ee865-650d-4256-9272-f4d91147c45c" providerId="ADAL" clId="{D3B2985E-25C5-4582-A029-9B9D7964DD2E}" dt="2022-02-20T19:51:41.555" v="67" actId="6549"/>
        <pc:sldMkLst>
          <pc:docMk/>
          <pc:sldMk cId="471710260" sldId="326"/>
        </pc:sldMkLst>
        <pc:spChg chg="mod">
          <ac:chgData name="Divya Krishnakumar" userId="083ee865-650d-4256-9272-f4d91147c45c" providerId="ADAL" clId="{D3B2985E-25C5-4582-A029-9B9D7964DD2E}" dt="2022-02-20T19:51:41.555" v="67" actId="6549"/>
          <ac:spMkLst>
            <pc:docMk/>
            <pc:sldMk cId="471710260" sldId="326"/>
            <ac:spMk id="2" creationId="{00000000-0000-0000-0000-000000000000}"/>
          </ac:spMkLst>
        </pc:spChg>
      </pc:sldChg>
      <pc:sldChg chg="modSp mod">
        <pc:chgData name="Divya Krishnakumar" userId="083ee865-650d-4256-9272-f4d91147c45c" providerId="ADAL" clId="{D3B2985E-25C5-4582-A029-9B9D7964DD2E}" dt="2022-02-20T19:52:25.320" v="70" actId="6549"/>
        <pc:sldMkLst>
          <pc:docMk/>
          <pc:sldMk cId="2824604769" sldId="327"/>
        </pc:sldMkLst>
        <pc:spChg chg="mod">
          <ac:chgData name="Divya Krishnakumar" userId="083ee865-650d-4256-9272-f4d91147c45c" providerId="ADAL" clId="{D3B2985E-25C5-4582-A029-9B9D7964DD2E}" dt="2022-02-20T19:52:25.320" v="70" actId="6549"/>
          <ac:spMkLst>
            <pc:docMk/>
            <pc:sldMk cId="2824604769" sldId="327"/>
            <ac:spMk id="2" creationId="{00000000-0000-0000-0000-000000000000}"/>
          </ac:spMkLst>
        </pc:spChg>
      </pc:sldChg>
      <pc:sldChg chg="modSp mod">
        <pc:chgData name="Divya Krishnakumar" userId="083ee865-650d-4256-9272-f4d91147c45c" providerId="ADAL" clId="{D3B2985E-25C5-4582-A029-9B9D7964DD2E}" dt="2022-02-20T19:21:39.911" v="44" actId="20577"/>
        <pc:sldMkLst>
          <pc:docMk/>
          <pc:sldMk cId="3746876303" sldId="470"/>
        </pc:sldMkLst>
        <pc:spChg chg="mod">
          <ac:chgData name="Divya Krishnakumar" userId="083ee865-650d-4256-9272-f4d91147c45c" providerId="ADAL" clId="{D3B2985E-25C5-4582-A029-9B9D7964DD2E}" dt="2022-02-20T19:21:39.911" v="44" actId="20577"/>
          <ac:spMkLst>
            <pc:docMk/>
            <pc:sldMk cId="3746876303" sldId="470"/>
            <ac:spMk id="3" creationId="{139142D6-5C3A-42A0-8A74-350829226946}"/>
          </ac:spMkLst>
        </pc:spChg>
      </pc:sldChg>
      <pc:sldChg chg="modSp mod">
        <pc:chgData name="Divya Krishnakumar" userId="083ee865-650d-4256-9272-f4d91147c45c" providerId="ADAL" clId="{D3B2985E-25C5-4582-A029-9B9D7964DD2E}" dt="2022-02-20T19:48:37.646" v="61" actId="20577"/>
        <pc:sldMkLst>
          <pc:docMk/>
          <pc:sldMk cId="243363908" sldId="492"/>
        </pc:sldMkLst>
        <pc:spChg chg="mod">
          <ac:chgData name="Divya Krishnakumar" userId="083ee865-650d-4256-9272-f4d91147c45c" providerId="ADAL" clId="{D3B2985E-25C5-4582-A029-9B9D7964DD2E}" dt="2022-02-20T19:48:37.646" v="61" actId="20577"/>
          <ac:spMkLst>
            <pc:docMk/>
            <pc:sldMk cId="243363908" sldId="492"/>
            <ac:spMk id="3" creationId="{F360BBEB-CCF4-478B-B235-A4B8B350A30C}"/>
          </ac:spMkLst>
        </pc:spChg>
      </pc:sldChg>
      <pc:sldChg chg="modSp mod">
        <pc:chgData name="Divya Krishnakumar" userId="083ee865-650d-4256-9272-f4d91147c45c" providerId="ADAL" clId="{D3B2985E-25C5-4582-A029-9B9D7964DD2E}" dt="2022-02-20T18:21:38.694" v="21" actId="313"/>
        <pc:sldMkLst>
          <pc:docMk/>
          <pc:sldMk cId="2140204573" sldId="540"/>
        </pc:sldMkLst>
        <pc:spChg chg="mod">
          <ac:chgData name="Divya Krishnakumar" userId="083ee865-650d-4256-9272-f4d91147c45c" providerId="ADAL" clId="{D3B2985E-25C5-4582-A029-9B9D7964DD2E}" dt="2022-02-20T18:21:38.694" v="21" actId="313"/>
          <ac:spMkLst>
            <pc:docMk/>
            <pc:sldMk cId="2140204573" sldId="540"/>
            <ac:spMk id="3" creationId="{8B2BB213-BEFF-48FD-A4A3-34D3E6186184}"/>
          </ac:spMkLst>
        </pc:spChg>
      </pc:sldChg>
      <pc:sldChg chg="addCm">
        <pc:chgData name="Divya Krishnakumar" userId="083ee865-650d-4256-9272-f4d91147c45c" providerId="ADAL" clId="{D3B2985E-25C5-4582-A029-9B9D7964DD2E}" dt="2022-02-20T18:33:37.595" v="39"/>
        <pc:sldMkLst>
          <pc:docMk/>
          <pc:sldMk cId="2909413595" sldId="546"/>
        </pc:sldMkLst>
      </pc:sldChg>
      <pc:sldChg chg="modSp mod">
        <pc:chgData name="Divya Krishnakumar" userId="083ee865-650d-4256-9272-f4d91147c45c" providerId="ADAL" clId="{D3B2985E-25C5-4582-A029-9B9D7964DD2E}" dt="2022-02-20T18:19:07.802" v="14" actId="313"/>
        <pc:sldMkLst>
          <pc:docMk/>
          <pc:sldMk cId="2453923605" sldId="549"/>
        </pc:sldMkLst>
        <pc:spChg chg="mod">
          <ac:chgData name="Divya Krishnakumar" userId="083ee865-650d-4256-9272-f4d91147c45c" providerId="ADAL" clId="{D3B2985E-25C5-4582-A029-9B9D7964DD2E}" dt="2022-02-20T18:19:07.802" v="14" actId="313"/>
          <ac:spMkLst>
            <pc:docMk/>
            <pc:sldMk cId="2453923605" sldId="549"/>
            <ac:spMk id="3" creationId="{2F895A90-C059-4F6E-B532-4D2ECF128251}"/>
          </ac:spMkLst>
        </pc:spChg>
      </pc:sldChg>
      <pc:sldChg chg="modSp mod addCm">
        <pc:chgData name="Divya Krishnakumar" userId="083ee865-650d-4256-9272-f4d91147c45c" providerId="ADAL" clId="{D3B2985E-25C5-4582-A029-9B9D7964DD2E}" dt="2022-02-20T19:54:20.321" v="73"/>
        <pc:sldMkLst>
          <pc:docMk/>
          <pc:sldMk cId="4042154257" sldId="552"/>
        </pc:sldMkLst>
        <pc:spChg chg="mod">
          <ac:chgData name="Divya Krishnakumar" userId="083ee865-650d-4256-9272-f4d91147c45c" providerId="ADAL" clId="{D3B2985E-25C5-4582-A029-9B9D7964DD2E}" dt="2022-02-20T19:53:39.288" v="72" actId="20577"/>
          <ac:spMkLst>
            <pc:docMk/>
            <pc:sldMk cId="4042154257" sldId="552"/>
            <ac:spMk id="3" creationId="{4B08C651-EA85-4643-B3E6-0CFEB6C7D7A0}"/>
          </ac:spMkLst>
        </pc:spChg>
      </pc:sldChg>
      <pc:sldChg chg="modSp mod">
        <pc:chgData name="Divya Krishnakumar" userId="083ee865-650d-4256-9272-f4d91147c45c" providerId="ADAL" clId="{D3B2985E-25C5-4582-A029-9B9D7964DD2E}" dt="2022-02-20T19:22:58.693" v="46" actId="20577"/>
        <pc:sldMkLst>
          <pc:docMk/>
          <pc:sldMk cId="3213872949" sldId="554"/>
        </pc:sldMkLst>
        <pc:spChg chg="mod">
          <ac:chgData name="Divya Krishnakumar" userId="083ee865-650d-4256-9272-f4d91147c45c" providerId="ADAL" clId="{D3B2985E-25C5-4582-A029-9B9D7964DD2E}" dt="2022-02-20T19:22:58.693" v="46" actId="20577"/>
          <ac:spMkLst>
            <pc:docMk/>
            <pc:sldMk cId="3213872949" sldId="554"/>
            <ac:spMk id="5" creationId="{1B0DF9A8-5322-4B8F-8507-AB386633DAAD}"/>
          </ac:spMkLst>
        </pc:spChg>
      </pc:sldChg>
      <pc:sldChg chg="modSp mod">
        <pc:chgData name="Divya Krishnakumar" userId="083ee865-650d-4256-9272-f4d91147c45c" providerId="ADAL" clId="{D3B2985E-25C5-4582-A029-9B9D7964DD2E}" dt="2022-02-20T18:28:20.815" v="37" actId="20577"/>
        <pc:sldMkLst>
          <pc:docMk/>
          <pc:sldMk cId="2659850210" sldId="557"/>
        </pc:sldMkLst>
        <pc:spChg chg="mod">
          <ac:chgData name="Divya Krishnakumar" userId="083ee865-650d-4256-9272-f4d91147c45c" providerId="ADAL" clId="{D3B2985E-25C5-4582-A029-9B9D7964DD2E}" dt="2022-02-20T18:28:20.815" v="37" actId="20577"/>
          <ac:spMkLst>
            <pc:docMk/>
            <pc:sldMk cId="2659850210" sldId="557"/>
            <ac:spMk id="3" creationId="{3F5D9B23-6174-473D-9A03-61B458315866}"/>
          </ac:spMkLst>
        </pc:spChg>
      </pc:sldChg>
      <pc:sldChg chg="addCm">
        <pc:chgData name="Divya Krishnakumar" userId="083ee865-650d-4256-9272-f4d91147c45c" providerId="ADAL" clId="{D3B2985E-25C5-4582-A029-9B9D7964DD2E}" dt="2022-02-20T18:32:07.906" v="38"/>
        <pc:sldMkLst>
          <pc:docMk/>
          <pc:sldMk cId="3304937149" sldId="559"/>
        </pc:sldMkLst>
      </pc:sldChg>
      <pc:sldChg chg="modSp mod addCm">
        <pc:chgData name="Divya Krishnakumar" userId="083ee865-650d-4256-9272-f4d91147c45c" providerId="ADAL" clId="{D3B2985E-25C5-4582-A029-9B9D7964DD2E}" dt="2022-02-20T18:07:52.473" v="9"/>
        <pc:sldMkLst>
          <pc:docMk/>
          <pc:sldMk cId="3161339537" sldId="572"/>
        </pc:sldMkLst>
        <pc:spChg chg="mod">
          <ac:chgData name="Divya Krishnakumar" userId="083ee865-650d-4256-9272-f4d91147c45c" providerId="ADAL" clId="{D3B2985E-25C5-4582-A029-9B9D7964DD2E}" dt="2022-02-20T18:07:05.162" v="8" actId="20577"/>
          <ac:spMkLst>
            <pc:docMk/>
            <pc:sldMk cId="3161339537" sldId="572"/>
            <ac:spMk id="2" creationId="{E2AE4F83-A026-4DB2-B5C9-D2B8A8042D0B}"/>
          </ac:spMkLst>
        </pc:spChg>
      </pc:sldChg>
      <pc:sldChg chg="modSp mod">
        <pc:chgData name="Divya Krishnakumar" userId="083ee865-650d-4256-9272-f4d91147c45c" providerId="ADAL" clId="{D3B2985E-25C5-4582-A029-9B9D7964DD2E}" dt="2022-02-20T18:20:59.920" v="18" actId="313"/>
        <pc:sldMkLst>
          <pc:docMk/>
          <pc:sldMk cId="1245211502" sldId="574"/>
        </pc:sldMkLst>
        <pc:spChg chg="mod">
          <ac:chgData name="Divya Krishnakumar" userId="083ee865-650d-4256-9272-f4d91147c45c" providerId="ADAL" clId="{D3B2985E-25C5-4582-A029-9B9D7964DD2E}" dt="2022-02-20T18:07:00.919" v="6" actId="20577"/>
          <ac:spMkLst>
            <pc:docMk/>
            <pc:sldMk cId="1245211502" sldId="574"/>
            <ac:spMk id="2" creationId="{89FD02B8-06F7-4442-85D5-FD88027E6475}"/>
          </ac:spMkLst>
        </pc:spChg>
        <pc:spChg chg="mod">
          <ac:chgData name="Divya Krishnakumar" userId="083ee865-650d-4256-9272-f4d91147c45c" providerId="ADAL" clId="{D3B2985E-25C5-4582-A029-9B9D7964DD2E}" dt="2022-02-20T18:20:59.920" v="18" actId="313"/>
          <ac:spMkLst>
            <pc:docMk/>
            <pc:sldMk cId="1245211502" sldId="574"/>
            <ac:spMk id="3" creationId="{B916D3A9-93D4-456B-9AF8-7CC824C18B53}"/>
          </ac:spMkLst>
        </pc:spChg>
      </pc:sldChg>
      <pc:sldChg chg="modSp mod addCm">
        <pc:chgData name="Divya Krishnakumar" userId="083ee865-650d-4256-9272-f4d91147c45c" providerId="ADAL" clId="{D3B2985E-25C5-4582-A029-9B9D7964DD2E}" dt="2022-02-20T19:17:40.186" v="43"/>
        <pc:sldMkLst>
          <pc:docMk/>
          <pc:sldMk cId="1923846400" sldId="588"/>
        </pc:sldMkLst>
        <pc:spChg chg="mod">
          <ac:chgData name="Divya Krishnakumar" userId="083ee865-650d-4256-9272-f4d91147c45c" providerId="ADAL" clId="{D3B2985E-25C5-4582-A029-9B9D7964DD2E}" dt="2022-02-20T19:17:18.614" v="42" actId="20577"/>
          <ac:spMkLst>
            <pc:docMk/>
            <pc:sldMk cId="1923846400" sldId="588"/>
            <ac:spMk id="7" creationId="{045CD120-AFFC-4BEA-A617-47DCF0109B5C}"/>
          </ac:spMkLst>
        </pc:spChg>
      </pc:sldChg>
      <pc:sldChg chg="modSp mod">
        <pc:chgData name="Divya Krishnakumar" userId="083ee865-650d-4256-9272-f4d91147c45c" providerId="ADAL" clId="{D3B2985E-25C5-4582-A029-9B9D7964DD2E}" dt="2022-02-20T18:18:46.522" v="11" actId="20577"/>
        <pc:sldMkLst>
          <pc:docMk/>
          <pc:sldMk cId="2520449463" sldId="589"/>
        </pc:sldMkLst>
        <pc:spChg chg="mod">
          <ac:chgData name="Divya Krishnakumar" userId="083ee865-650d-4256-9272-f4d91147c45c" providerId="ADAL" clId="{D3B2985E-25C5-4582-A029-9B9D7964DD2E}" dt="2022-02-20T18:18:46.522" v="11" actId="20577"/>
          <ac:spMkLst>
            <pc:docMk/>
            <pc:sldMk cId="2520449463" sldId="589"/>
            <ac:spMk id="7" creationId="{045CD120-AFFC-4BEA-A617-47DCF0109B5C}"/>
          </ac:spMkLst>
        </pc:spChg>
      </pc:sldChg>
      <pc:sldChg chg="addCm">
        <pc:chgData name="Divya Krishnakumar" userId="083ee865-650d-4256-9272-f4d91147c45c" providerId="ADAL" clId="{D3B2985E-25C5-4582-A029-9B9D7964DD2E}" dt="2022-02-20T18:20:36.112" v="15"/>
        <pc:sldMkLst>
          <pc:docMk/>
          <pc:sldMk cId="271666768" sldId="590"/>
        </pc:sldMkLst>
      </pc:sldChg>
      <pc:sldChg chg="modSp mod">
        <pc:chgData name="Divya Krishnakumar" userId="083ee865-650d-4256-9272-f4d91147c45c" providerId="ADAL" clId="{D3B2985E-25C5-4582-A029-9B9D7964DD2E}" dt="2022-02-20T18:06:54.469" v="2" actId="20577"/>
        <pc:sldMkLst>
          <pc:docMk/>
          <pc:sldMk cId="2587107171" sldId="593"/>
        </pc:sldMkLst>
        <pc:spChg chg="mod">
          <ac:chgData name="Divya Krishnakumar" userId="083ee865-650d-4256-9272-f4d91147c45c" providerId="ADAL" clId="{D3B2985E-25C5-4582-A029-9B9D7964DD2E}" dt="2022-02-20T18:06:54.469" v="2" actId="20577"/>
          <ac:spMkLst>
            <pc:docMk/>
            <pc:sldMk cId="2587107171" sldId="593"/>
            <ac:spMk id="2" creationId="{89FD02B8-06F7-4442-85D5-FD88027E6475}"/>
          </ac:spMkLst>
        </pc:spChg>
      </pc:sldChg>
      <pc:sldChg chg="addCm">
        <pc:chgData name="Divya Krishnakumar" userId="083ee865-650d-4256-9272-f4d91147c45c" providerId="ADAL" clId="{D3B2985E-25C5-4582-A029-9B9D7964DD2E}" dt="2022-02-20T18:26:41.812" v="29"/>
        <pc:sldMkLst>
          <pc:docMk/>
          <pc:sldMk cId="3874636047" sldId="595"/>
        </pc:sldMkLst>
      </pc:sldChg>
      <pc:sldChg chg="modSp mod">
        <pc:chgData name="Divya Krishnakumar" userId="083ee865-650d-4256-9272-f4d91147c45c" providerId="ADAL" clId="{D3B2985E-25C5-4582-A029-9B9D7964DD2E}" dt="2022-02-20T19:16:25.207" v="40" actId="6549"/>
        <pc:sldMkLst>
          <pc:docMk/>
          <pc:sldMk cId="1591754151" sldId="596"/>
        </pc:sldMkLst>
        <pc:spChg chg="mod">
          <ac:chgData name="Divya Krishnakumar" userId="083ee865-650d-4256-9272-f4d91147c45c" providerId="ADAL" clId="{D3B2985E-25C5-4582-A029-9B9D7964DD2E}" dt="2022-02-20T19:16:25.207" v="40" actId="6549"/>
          <ac:spMkLst>
            <pc:docMk/>
            <pc:sldMk cId="1591754151" sldId="596"/>
            <ac:spMk id="3" creationId="{9BDB5CB3-6FF6-43F7-9A17-BF1719BAC87E}"/>
          </ac:spMkLst>
        </pc:spChg>
      </pc:sldChg>
      <pc:sldChg chg="modSp mod">
        <pc:chgData name="Divya Krishnakumar" userId="083ee865-650d-4256-9272-f4d91147c45c" providerId="ADAL" clId="{D3B2985E-25C5-4582-A029-9B9D7964DD2E}" dt="2022-02-20T19:50:37.327" v="64" actId="20577"/>
        <pc:sldMkLst>
          <pc:docMk/>
          <pc:sldMk cId="250674575" sldId="602"/>
        </pc:sldMkLst>
        <pc:spChg chg="mod">
          <ac:chgData name="Divya Krishnakumar" userId="083ee865-650d-4256-9272-f4d91147c45c" providerId="ADAL" clId="{D3B2985E-25C5-4582-A029-9B9D7964DD2E}" dt="2022-02-20T19:50:37.327" v="64" actId="20577"/>
          <ac:spMkLst>
            <pc:docMk/>
            <pc:sldMk cId="250674575" sldId="602"/>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2/23/2022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dirty="0"/>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2/23/2022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a:t>
            </a:fld>
            <a:endParaRPr lang="en-US" dirty="0"/>
          </a:p>
        </p:txBody>
      </p:sp>
    </p:spTree>
    <p:extLst>
      <p:ext uri="{BB962C8B-B14F-4D97-AF65-F5344CB8AC3E}">
        <p14:creationId xmlns:p14="http://schemas.microsoft.com/office/powerpoint/2010/main" val="3589903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19</a:t>
            </a:fld>
            <a:endParaRPr lang="en-US" dirty="0"/>
          </a:p>
        </p:txBody>
      </p:sp>
    </p:spTree>
    <p:extLst>
      <p:ext uri="{BB962C8B-B14F-4D97-AF65-F5344CB8AC3E}">
        <p14:creationId xmlns:p14="http://schemas.microsoft.com/office/powerpoint/2010/main" val="1960866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46</a:t>
            </a:fld>
            <a:endParaRPr lang="en-US" dirty="0"/>
          </a:p>
        </p:txBody>
      </p:sp>
    </p:spTree>
    <p:extLst>
      <p:ext uri="{BB962C8B-B14F-4D97-AF65-F5344CB8AC3E}">
        <p14:creationId xmlns:p14="http://schemas.microsoft.com/office/powerpoint/2010/main" val="1305702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47</a:t>
            </a:fld>
            <a:endParaRPr lang="en-US" dirty="0"/>
          </a:p>
        </p:txBody>
      </p:sp>
    </p:spTree>
    <p:extLst>
      <p:ext uri="{BB962C8B-B14F-4D97-AF65-F5344CB8AC3E}">
        <p14:creationId xmlns:p14="http://schemas.microsoft.com/office/powerpoint/2010/main" val="3597137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Instructions: </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1. Use this activity to solicit student opinions about concepts in the module or to play a game. </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2. Go to kahoot.com, or the platform of your preference, and log in or sign up.</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3. Create the challenge.</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4. Teacher Tip: Turn off the timer to prioritize accuracy or turn on the nickname generator to avoid inappropriate nicknames.</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5. Invite players by sharing the link or PIN.</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6. This can be done synchronously during class or asynchronously for review or homework.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48</a:t>
            </a:fld>
            <a:endParaRPr lang="en-US" dirty="0"/>
          </a:p>
        </p:txBody>
      </p:sp>
    </p:spTree>
    <p:extLst>
      <p:ext uri="{BB962C8B-B14F-4D97-AF65-F5344CB8AC3E}">
        <p14:creationId xmlns:p14="http://schemas.microsoft.com/office/powerpoint/2010/main" val="1886981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49</a:t>
            </a:fld>
            <a:endParaRPr lang="en-US" dirty="0"/>
          </a:p>
        </p:txBody>
      </p:sp>
    </p:spTree>
    <p:extLst>
      <p:ext uri="{BB962C8B-B14F-4D97-AF65-F5344CB8AC3E}">
        <p14:creationId xmlns:p14="http://schemas.microsoft.com/office/powerpoint/2010/main" val="334674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50</a:t>
            </a:fld>
            <a:endParaRPr lang="en-US" dirty="0"/>
          </a:p>
        </p:txBody>
      </p:sp>
    </p:spTree>
    <p:extLst>
      <p:ext uri="{BB962C8B-B14F-4D97-AF65-F5344CB8AC3E}">
        <p14:creationId xmlns:p14="http://schemas.microsoft.com/office/powerpoint/2010/main" val="1560980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51</a:t>
            </a:fld>
            <a:endParaRPr lang="en-US" dirty="0"/>
          </a:p>
        </p:txBody>
      </p:sp>
    </p:spTree>
    <p:extLst>
      <p:ext uri="{BB962C8B-B14F-4D97-AF65-F5344CB8AC3E}">
        <p14:creationId xmlns:p14="http://schemas.microsoft.com/office/powerpoint/2010/main" val="1863258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Instructions: </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1. Use this activity to solicit student opinions about concepts in the module or to play a game. </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2. Go to kahoot.com, or the platform of your preference, and log in or sign up.</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3. Create the challenge.</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4. Teacher Tip: Turn off the timer to prioritize accuracy or turn on the nickname generator to avoid inappropriate nicknames.</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5. Invite players by sharing the link or PIN.</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6. This can be done synchronously during class or asynchronously for review or homework.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59</a:t>
            </a:fld>
            <a:endParaRPr lang="en-US" dirty="0"/>
          </a:p>
        </p:txBody>
      </p:sp>
    </p:spTree>
    <p:extLst>
      <p:ext uri="{BB962C8B-B14F-4D97-AF65-F5344CB8AC3E}">
        <p14:creationId xmlns:p14="http://schemas.microsoft.com/office/powerpoint/2010/main" val="1886981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60</a:t>
            </a:fld>
            <a:endParaRPr lang="en-US" dirty="0"/>
          </a:p>
        </p:txBody>
      </p:sp>
    </p:spTree>
    <p:extLst>
      <p:ext uri="{BB962C8B-B14F-4D97-AF65-F5344CB8AC3E}">
        <p14:creationId xmlns:p14="http://schemas.microsoft.com/office/powerpoint/2010/main" val="334674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Use the Discussion activity to encourage group conversation about a related topic of interest. </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61</a:t>
            </a:fld>
            <a:endParaRPr lang="en-US" dirty="0"/>
          </a:p>
        </p:txBody>
      </p:sp>
    </p:spTree>
    <p:extLst>
      <p:ext uri="{BB962C8B-B14F-4D97-AF65-F5344CB8AC3E}">
        <p14:creationId xmlns:p14="http://schemas.microsoft.com/office/powerpoint/2010/main" val="2480561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dirty="0"/>
          </a:p>
        </p:txBody>
      </p:sp>
    </p:spTree>
    <p:extLst>
      <p:ext uri="{BB962C8B-B14F-4D97-AF65-F5344CB8AC3E}">
        <p14:creationId xmlns:p14="http://schemas.microsoft.com/office/powerpoint/2010/main" val="1729541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62</a:t>
            </a:fld>
            <a:endParaRPr lang="en-US" dirty="0"/>
          </a:p>
        </p:txBody>
      </p:sp>
    </p:spTree>
    <p:extLst>
      <p:ext uri="{BB962C8B-B14F-4D97-AF65-F5344CB8AC3E}">
        <p14:creationId xmlns:p14="http://schemas.microsoft.com/office/powerpoint/2010/main" val="3732615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pPr marL="0" indent="0">
              <a:buFontTx/>
              <a:buNone/>
            </a:pPr>
            <a:r>
              <a:rPr lang="en-US" dirty="0"/>
              <a:t>Use the Self-Assessment question to encourage students to evaluate their progress or goals in the course, as well as determine how they might apply their learning or grow as an individual. </a:t>
            </a:r>
          </a:p>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71</a:t>
            </a:fld>
            <a:endParaRPr lang="en-US" dirty="0"/>
          </a:p>
        </p:txBody>
      </p:sp>
    </p:spTree>
    <p:extLst>
      <p:ext uri="{BB962C8B-B14F-4D97-AF65-F5344CB8AC3E}">
        <p14:creationId xmlns:p14="http://schemas.microsoft.com/office/powerpoint/2010/main" val="2074523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12</a:t>
            </a:fld>
            <a:endParaRPr lang="en-US" dirty="0"/>
          </a:p>
        </p:txBody>
      </p:sp>
    </p:spTree>
    <p:extLst>
      <p:ext uri="{BB962C8B-B14F-4D97-AF65-F5344CB8AC3E}">
        <p14:creationId xmlns:p14="http://schemas.microsoft.com/office/powerpoint/2010/main" val="1134935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13</a:t>
            </a:fld>
            <a:endParaRPr lang="en-US" dirty="0"/>
          </a:p>
        </p:txBody>
      </p:sp>
    </p:spTree>
    <p:extLst>
      <p:ext uri="{BB962C8B-B14F-4D97-AF65-F5344CB8AC3E}">
        <p14:creationId xmlns:p14="http://schemas.microsoft.com/office/powerpoint/2010/main" val="1383313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14</a:t>
            </a:fld>
            <a:endParaRPr lang="en-US" dirty="0"/>
          </a:p>
        </p:txBody>
      </p:sp>
    </p:spTree>
    <p:extLst>
      <p:ext uri="{BB962C8B-B14F-4D97-AF65-F5344CB8AC3E}">
        <p14:creationId xmlns:p14="http://schemas.microsoft.com/office/powerpoint/2010/main" val="1977257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15</a:t>
            </a:fld>
            <a:endParaRPr lang="en-US" dirty="0"/>
          </a:p>
        </p:txBody>
      </p:sp>
    </p:spTree>
    <p:extLst>
      <p:ext uri="{BB962C8B-B14F-4D97-AF65-F5344CB8AC3E}">
        <p14:creationId xmlns:p14="http://schemas.microsoft.com/office/powerpoint/2010/main" val="2656290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16</a:t>
            </a:fld>
            <a:endParaRPr lang="en-US" dirty="0"/>
          </a:p>
        </p:txBody>
      </p:sp>
    </p:spTree>
    <p:extLst>
      <p:ext uri="{BB962C8B-B14F-4D97-AF65-F5344CB8AC3E}">
        <p14:creationId xmlns:p14="http://schemas.microsoft.com/office/powerpoint/2010/main" val="3268063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17</a:t>
            </a:fld>
            <a:endParaRPr lang="en-US" dirty="0"/>
          </a:p>
        </p:txBody>
      </p:sp>
    </p:spTree>
    <p:extLst>
      <p:ext uri="{BB962C8B-B14F-4D97-AF65-F5344CB8AC3E}">
        <p14:creationId xmlns:p14="http://schemas.microsoft.com/office/powerpoint/2010/main" val="3288731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18</a:t>
            </a:fld>
            <a:endParaRPr lang="en-US" dirty="0"/>
          </a:p>
        </p:txBody>
      </p:sp>
    </p:spTree>
    <p:extLst>
      <p:ext uri="{BB962C8B-B14F-4D97-AF65-F5344CB8AC3E}">
        <p14:creationId xmlns:p14="http://schemas.microsoft.com/office/powerpoint/2010/main" val="11589015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4th Edition. © 2023 Cengage. All Rights Reserved. May not be scanned, copied or duplicated, or posted to a publicly accessible website, in whole or in part.</a:t>
            </a:r>
          </a:p>
        </p:txBody>
      </p:sp>
      <p:sp>
        <p:nvSpPr>
          <p:cNvPr id="7" name="Text Placeholder 11">
            <a:extLst>
              <a:ext uri="{FF2B5EF4-FFF2-40B4-BE49-F238E27FC236}">
                <a16:creationId xmlns:a16="http://schemas.microsoft.com/office/drawing/2014/main" id="{623BC119-C238-4C36-BBED-7F10BDC9AEA8}"/>
              </a:ext>
            </a:extLst>
          </p:cNvPr>
          <p:cNvSpPr>
            <a:spLocks noGrp="1"/>
          </p:cNvSpPr>
          <p:nvPr>
            <p:ph type="body" sz="quarter" idx="17" hasCustomPrompt="1"/>
          </p:nvPr>
        </p:nvSpPr>
        <p:spPr>
          <a:xfrm>
            <a:off x="743576" y="1638300"/>
            <a:ext cx="10857874" cy="1936791"/>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8B98B54F-6FA9-4905-8BDA-434E60C09DC4}"/>
              </a:ext>
            </a:extLst>
          </p:cNvPr>
          <p:cNvSpPr>
            <a:spLocks noGrp="1"/>
          </p:cNvSpPr>
          <p:nvPr>
            <p:ph type="body" sz="quarter" idx="12"/>
          </p:nvPr>
        </p:nvSpPr>
        <p:spPr>
          <a:xfrm>
            <a:off x="7893898" y="5562460"/>
            <a:ext cx="3707552" cy="262425"/>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0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
        <p:nvSpPr>
          <p:cNvPr id="4" name="Table Placeholder 3">
            <a:extLst>
              <a:ext uri="{FF2B5EF4-FFF2-40B4-BE49-F238E27FC236}">
                <a16:creationId xmlns:a16="http://schemas.microsoft.com/office/drawing/2014/main" id="{D1DF692E-72DC-47BE-9648-D62DDED49EB4}"/>
              </a:ext>
            </a:extLst>
          </p:cNvPr>
          <p:cNvSpPr>
            <a:spLocks noGrp="1"/>
          </p:cNvSpPr>
          <p:nvPr>
            <p:ph type="tbl" sz="quarter" idx="18"/>
          </p:nvPr>
        </p:nvSpPr>
        <p:spPr>
          <a:xfrm>
            <a:off x="1014413" y="3914775"/>
            <a:ext cx="10587037" cy="2228850"/>
          </a:xfrm>
        </p:spPr>
        <p:txBody>
          <a:bodyPr/>
          <a:lstStyle/>
          <a:p>
            <a:endParaRPr lang="en-IN" dirty="0"/>
          </a:p>
        </p:txBody>
      </p:sp>
    </p:spTree>
    <p:extLst>
      <p:ext uri="{BB962C8B-B14F-4D97-AF65-F5344CB8AC3E}">
        <p14:creationId xmlns:p14="http://schemas.microsoft.com/office/powerpoint/2010/main" val="1070350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3D3CEFA6-1052-4CB3-8134-501BB4231EC5}"/>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8" name="Text Placeholder 9">
            <a:extLst>
              <a:ext uri="{FF2B5EF4-FFF2-40B4-BE49-F238E27FC236}">
                <a16:creationId xmlns:a16="http://schemas.microsoft.com/office/drawing/2014/main" id="{4D2E82F8-8478-47DF-BB49-FCCDE3B17108}"/>
              </a:ext>
            </a:extLst>
          </p:cNvPr>
          <p:cNvSpPr>
            <a:spLocks noGrp="1"/>
          </p:cNvSpPr>
          <p:nvPr>
            <p:ph type="body" sz="quarter" idx="12"/>
          </p:nvPr>
        </p:nvSpPr>
        <p:spPr>
          <a:xfrm>
            <a:off x="7478972" y="3630961"/>
            <a:ext cx="3707552" cy="262425"/>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0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87119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6622" y="3893386"/>
            <a:ext cx="6473496" cy="1985434"/>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3D3CEFA6-1052-4CB3-8134-501BB4231EC5}"/>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8" name="Text Placeholder 9">
            <a:extLst>
              <a:ext uri="{FF2B5EF4-FFF2-40B4-BE49-F238E27FC236}">
                <a16:creationId xmlns:a16="http://schemas.microsoft.com/office/drawing/2014/main" id="{4D2E82F8-8478-47DF-BB49-FCCDE3B17108}"/>
              </a:ext>
            </a:extLst>
          </p:cNvPr>
          <p:cNvSpPr>
            <a:spLocks noGrp="1"/>
          </p:cNvSpPr>
          <p:nvPr>
            <p:ph type="body" sz="quarter" idx="12"/>
          </p:nvPr>
        </p:nvSpPr>
        <p:spPr>
          <a:xfrm>
            <a:off x="7478972" y="3630961"/>
            <a:ext cx="3707552" cy="262425"/>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0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
        <p:nvSpPr>
          <p:cNvPr id="9" name="Picture Placeholder 5">
            <a:extLst>
              <a:ext uri="{FF2B5EF4-FFF2-40B4-BE49-F238E27FC236}">
                <a16:creationId xmlns:a16="http://schemas.microsoft.com/office/drawing/2014/main" id="{EE70209A-D171-42AE-920B-79D73F857E7B}"/>
              </a:ext>
            </a:extLst>
          </p:cNvPr>
          <p:cNvSpPr>
            <a:spLocks noGrp="1"/>
          </p:cNvSpPr>
          <p:nvPr>
            <p:ph type="pic" sz="quarter" idx="13"/>
          </p:nvPr>
        </p:nvSpPr>
        <p:spPr>
          <a:xfrm>
            <a:off x="788702" y="1536499"/>
            <a:ext cx="6473496" cy="1985434"/>
          </a:xfrm>
        </p:spPr>
        <p:txBody>
          <a:bodyPr/>
          <a:lstStyle/>
          <a:p>
            <a:r>
              <a:rPr lang="en-US" dirty="0"/>
              <a:t>Click icon to add picture</a:t>
            </a:r>
          </a:p>
        </p:txBody>
      </p:sp>
      <p:sp>
        <p:nvSpPr>
          <p:cNvPr id="11" name="Text Placeholder 9">
            <a:extLst>
              <a:ext uri="{FF2B5EF4-FFF2-40B4-BE49-F238E27FC236}">
                <a16:creationId xmlns:a16="http://schemas.microsoft.com/office/drawing/2014/main" id="{FF632C9B-8AAD-4865-8203-B4A9ECD7547E}"/>
              </a:ext>
            </a:extLst>
          </p:cNvPr>
          <p:cNvSpPr>
            <a:spLocks noGrp="1"/>
          </p:cNvSpPr>
          <p:nvPr>
            <p:ph type="body" sz="quarter" idx="14" hasCustomPrompt="1"/>
          </p:nvPr>
        </p:nvSpPr>
        <p:spPr>
          <a:xfrm>
            <a:off x="7631372" y="1708449"/>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a:t>
            </a:r>
          </a:p>
        </p:txBody>
      </p:sp>
      <p:sp>
        <p:nvSpPr>
          <p:cNvPr id="12" name="Text Placeholder 9">
            <a:extLst>
              <a:ext uri="{FF2B5EF4-FFF2-40B4-BE49-F238E27FC236}">
                <a16:creationId xmlns:a16="http://schemas.microsoft.com/office/drawing/2014/main" id="{E37DCD09-290D-416F-9B8B-6D2A4BF16399}"/>
              </a:ext>
            </a:extLst>
          </p:cNvPr>
          <p:cNvSpPr>
            <a:spLocks noGrp="1"/>
          </p:cNvSpPr>
          <p:nvPr>
            <p:ph type="body" sz="quarter" idx="15"/>
          </p:nvPr>
        </p:nvSpPr>
        <p:spPr>
          <a:xfrm>
            <a:off x="7631372" y="1268753"/>
            <a:ext cx="3707552" cy="262425"/>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0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277743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a:t>
            </a:r>
          </a:p>
          <a:p>
            <a:pPr lvl="0"/>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a:t>
            </a:r>
          </a:p>
          <a:p>
            <a:pPr lvl="0"/>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a:t>
            </a:r>
          </a:p>
          <a:p>
            <a:pPr lvl="0"/>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a:t>
            </a:r>
          </a:p>
          <a:p>
            <a:pPr lvl="0"/>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a:t>
            </a:r>
          </a:p>
          <a:p>
            <a:pPr lvl="0"/>
            <a:r>
              <a:rPr lang="en-US" err="1"/>
              <a:t>Sed</a:t>
            </a:r>
            <a:r>
              <a:rPr lang="en-US"/>
              <a:t>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Foote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4A78"/>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a:t>
            </a:r>
          </a:p>
          <a:p>
            <a:pPr lvl="0"/>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a:t>
            </a:r>
          </a:p>
          <a:p>
            <a:pPr lvl="0"/>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a:t>
            </a:r>
          </a:p>
          <a:p>
            <a:pPr lvl="0"/>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a:t>
            </a:r>
          </a:p>
          <a:p>
            <a:pPr lvl="0"/>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a:t>
            </a:r>
          </a:p>
          <a:p>
            <a:pPr lvl="0"/>
            <a:r>
              <a:rPr lang="en-US"/>
              <a:t>Sed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ourier New" panose="02070309020205020404" pitchFamily="49" charset="0"/>
              <a:buChar char="o"/>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a:extLst>
              <a:ext uri="{FF2B5EF4-FFF2-40B4-BE49-F238E27FC236}">
                <a16:creationId xmlns:a16="http://schemas.microsoft.com/office/drawing/2014/main" id="{83735F31-4A9D-40F8-9F71-BD376A4D8D2F}"/>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dirty="0"/>
              <a:t>Click icon to add table</a:t>
            </a:r>
          </a:p>
        </p:txBody>
      </p:sp>
      <p:sp>
        <p:nvSpPr>
          <p:cNvPr id="7" name="Footer">
            <a:extLst>
              <a:ext uri="{FF2B5EF4-FFF2-40B4-BE49-F238E27FC236}">
                <a16:creationId xmlns:a16="http://schemas.microsoft.com/office/drawing/2014/main" id="{479FF5D3-8EDD-4E3F-9076-F1A6AB3D3112}"/>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990599" y="3553820"/>
            <a:ext cx="10515599" cy="1814513"/>
          </a:xfrm>
        </p:spPr>
        <p:txBody>
          <a:bodyPr/>
          <a:lstStyle/>
          <a:p>
            <a:r>
              <a:rPr lang="en-US" dirty="0"/>
              <a:t>Click icon to add table</a:t>
            </a:r>
          </a:p>
        </p:txBody>
      </p:sp>
      <p:sp>
        <p:nvSpPr>
          <p:cNvPr id="7" name="Footer">
            <a:extLst>
              <a:ext uri="{FF2B5EF4-FFF2-40B4-BE49-F238E27FC236}">
                <a16:creationId xmlns:a16="http://schemas.microsoft.com/office/drawing/2014/main" id="{479FF5D3-8EDD-4E3F-9076-F1A6AB3D3112}"/>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6" name="Table Placeholder 4">
            <a:extLst>
              <a:ext uri="{FF2B5EF4-FFF2-40B4-BE49-F238E27FC236}">
                <a16:creationId xmlns:a16="http://schemas.microsoft.com/office/drawing/2014/main" id="{A14F7248-79C8-4906-81B9-90D9166C1489}"/>
              </a:ext>
            </a:extLst>
          </p:cNvPr>
          <p:cNvSpPr>
            <a:spLocks noGrp="1"/>
          </p:cNvSpPr>
          <p:nvPr>
            <p:ph type="tbl" sz="quarter" idx="11"/>
          </p:nvPr>
        </p:nvSpPr>
        <p:spPr>
          <a:xfrm>
            <a:off x="990599" y="1409700"/>
            <a:ext cx="10515599" cy="1814513"/>
          </a:xfrm>
        </p:spPr>
        <p:txBody>
          <a:bodyPr/>
          <a:lstStyle/>
          <a:p>
            <a:r>
              <a:rPr lang="en-US" dirty="0"/>
              <a:t>Click icon to add table</a:t>
            </a:r>
          </a:p>
        </p:txBody>
      </p:sp>
    </p:spTree>
    <p:extLst>
      <p:ext uri="{BB962C8B-B14F-4D97-AF65-F5344CB8AC3E}">
        <p14:creationId xmlns:p14="http://schemas.microsoft.com/office/powerpoint/2010/main" val="38325984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652337" y="4026568"/>
            <a:ext cx="8507663" cy="2143416"/>
          </a:xfrm>
        </p:spPr>
        <p:txBody>
          <a:bodyPr/>
          <a:lstStyle/>
          <a:p>
            <a:r>
              <a:rPr lang="en-US" dirty="0"/>
              <a:t>Click icon to add table</a:t>
            </a:r>
          </a:p>
        </p:txBody>
      </p:sp>
      <p:sp>
        <p:nvSpPr>
          <p:cNvPr id="7" name="Footer">
            <a:extLst>
              <a:ext uri="{FF2B5EF4-FFF2-40B4-BE49-F238E27FC236}">
                <a16:creationId xmlns:a16="http://schemas.microsoft.com/office/drawing/2014/main" id="{479FF5D3-8EDD-4E3F-9076-F1A6AB3D3112}"/>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6" name="Text Placeholder 11">
            <a:extLst>
              <a:ext uri="{FF2B5EF4-FFF2-40B4-BE49-F238E27FC236}">
                <a16:creationId xmlns:a16="http://schemas.microsoft.com/office/drawing/2014/main" id="{2D354C28-2602-4BD1-852F-6D26EF74A6E0}"/>
              </a:ext>
            </a:extLst>
          </p:cNvPr>
          <p:cNvSpPr>
            <a:spLocks noGrp="1"/>
          </p:cNvSpPr>
          <p:nvPr>
            <p:ph type="body" sz="quarter" idx="17" hasCustomPrompt="1"/>
          </p:nvPr>
        </p:nvSpPr>
        <p:spPr>
          <a:xfrm>
            <a:off x="743577" y="1638300"/>
            <a:ext cx="10610224" cy="2143416"/>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3022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4">
            <a:extLst>
              <a:ext uri="{FF2B5EF4-FFF2-40B4-BE49-F238E27FC236}">
                <a16:creationId xmlns:a16="http://schemas.microsoft.com/office/drawing/2014/main" id="{FDBF05B8-008A-435C-BEB9-BA347195A6D4}"/>
              </a:ext>
            </a:extLst>
          </p:cNvPr>
          <p:cNvSpPr>
            <a:spLocks noGrp="1"/>
          </p:cNvSpPr>
          <p:nvPr>
            <p:ph type="body" sz="quarter" idx="13" hasCustomPrompt="1"/>
          </p:nvPr>
        </p:nvSpPr>
        <p:spPr>
          <a:xfrm>
            <a:off x="2923890" y="6375089"/>
            <a:ext cx="8843249" cy="365125"/>
          </a:xfrm>
        </p:spPr>
        <p:txBody>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base" latinLnBrk="0" hangingPunct="1">
              <a:lnSpc>
                <a:spcPct val="90000"/>
              </a:lnSpc>
              <a:spcBef>
                <a:spcPts val="1000"/>
              </a:spcBef>
              <a:spcAft>
                <a:spcPct val="0"/>
              </a:spcAft>
              <a:buClrTx/>
              <a:buSzTx/>
              <a:buFont typeface="Arial" charset="0"/>
              <a:buNone/>
              <a:tabLst/>
              <a:defRPr/>
            </a:pPr>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64721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a:t>
            </a:r>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 </a:t>
            </a:r>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 Sed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7" name="Footer">
            <a:extLst>
              <a:ext uri="{FF2B5EF4-FFF2-40B4-BE49-F238E27FC236}">
                <a16:creationId xmlns:a16="http://schemas.microsoft.com/office/drawing/2014/main" id="{1A08720E-89CF-471D-8467-1907150E3B60}"/>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Sed </a:t>
            </a:r>
            <a:r>
              <a:rPr lang="en-US" err="1"/>
              <a:t>ullamcorper</a:t>
            </a:r>
            <a:r>
              <a:rPr lang="en-US"/>
              <a:t> </a:t>
            </a:r>
            <a:r>
              <a:rPr lang="en-US" err="1"/>
              <a:t>morbi</a:t>
            </a:r>
            <a:r>
              <a:rPr lang="en-US"/>
              <a:t> </a:t>
            </a:r>
            <a:r>
              <a:rPr lang="en-US" err="1"/>
              <a:t>tincidunt</a:t>
            </a:r>
            <a:r>
              <a:rPr lang="en-US"/>
              <a:t> </a:t>
            </a:r>
            <a:r>
              <a:rPr lang="en-US" err="1"/>
              <a:t>ornare</a:t>
            </a:r>
            <a:r>
              <a:rPr lang="en-US"/>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a:t>
            </a:r>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a:t>
            </a:r>
          </a:p>
        </p:txBody>
      </p:sp>
      <p:sp>
        <p:nvSpPr>
          <p:cNvPr id="12"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 Massa </a:t>
            </a:r>
            <a:r>
              <a:rPr lang="en-US" err="1"/>
              <a:t>tempor</a:t>
            </a:r>
            <a:r>
              <a:rPr lang="en-US"/>
              <a:t> </a:t>
            </a:r>
            <a:r>
              <a:rPr lang="en-US" err="1"/>
              <a:t>nec</a:t>
            </a:r>
            <a:r>
              <a:rPr lang="en-US"/>
              <a:t> </a:t>
            </a:r>
            <a:r>
              <a:rPr lang="en-US" err="1"/>
              <a:t>feugiat</a:t>
            </a:r>
            <a:r>
              <a:rPr lang="en-US"/>
              <a:t> </a:t>
            </a:r>
            <a:r>
              <a:rPr lang="en-US" err="1"/>
              <a:t>nisl</a:t>
            </a:r>
            <a:r>
              <a:rPr lang="en-US"/>
              <a:t> </a:t>
            </a:r>
            <a:r>
              <a:rPr lang="en-US" err="1"/>
              <a:t>pretium</a:t>
            </a:r>
            <a:r>
              <a:rPr lang="en-US"/>
              <a:t> </a:t>
            </a:r>
            <a:r>
              <a:rPr lang="en-US" err="1"/>
              <a:t>fusce</a:t>
            </a:r>
            <a:r>
              <a:rPr lang="en-US"/>
              <a:t> id </a:t>
            </a:r>
            <a:r>
              <a:rPr lang="en-US" err="1"/>
              <a:t>velit</a:t>
            </a:r>
            <a:r>
              <a:rPr lang="en-US"/>
              <a:t>. </a:t>
            </a:r>
            <a:r>
              <a:rPr lang="en-US" err="1"/>
              <a:t>Amet</a:t>
            </a:r>
            <a:r>
              <a:rPr lang="en-US"/>
              <a:t> </a:t>
            </a:r>
            <a:r>
              <a:rPr lang="en-US" err="1"/>
              <a:t>est</a:t>
            </a:r>
            <a:r>
              <a:rPr lang="en-US"/>
              <a:t> </a:t>
            </a:r>
            <a:r>
              <a:rPr lang="en-US" err="1"/>
              <a:t>placerat</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nisi porta lorem. </a:t>
            </a:r>
            <a:r>
              <a:rPr lang="en-US" err="1"/>
              <a:t>Fermentum</a:t>
            </a:r>
            <a:r>
              <a:rPr lang="en-US"/>
              <a:t> et </a:t>
            </a:r>
            <a:r>
              <a:rPr lang="en-US" err="1"/>
              <a:t>sollicitudin</a:t>
            </a:r>
            <a:r>
              <a:rPr lang="en-US"/>
              <a:t> ac </a:t>
            </a:r>
            <a:r>
              <a:rPr lang="en-US" err="1"/>
              <a:t>orci</a:t>
            </a:r>
            <a:r>
              <a:rPr lang="en-US"/>
              <a:t> </a:t>
            </a:r>
            <a:r>
              <a:rPr lang="en-US" err="1"/>
              <a:t>phasellus</a:t>
            </a:r>
            <a:r>
              <a:rPr lang="en-US"/>
              <a:t> </a:t>
            </a:r>
            <a:r>
              <a:rPr lang="en-US" err="1"/>
              <a:t>egestas</a:t>
            </a:r>
            <a:r>
              <a:rPr lang="en-US"/>
              <a:t> </a:t>
            </a:r>
            <a:r>
              <a:rPr lang="en-US" err="1"/>
              <a:t>tellus</a:t>
            </a:r>
            <a:r>
              <a:rPr lang="en-US"/>
              <a:t> </a:t>
            </a:r>
            <a:r>
              <a:rPr lang="en-US" err="1"/>
              <a:t>rutrum</a:t>
            </a:r>
            <a:r>
              <a:rPr lang="en-US"/>
              <a:t> </a:t>
            </a:r>
            <a:r>
              <a:rPr lang="en-US" err="1"/>
              <a:t>tellus</a:t>
            </a:r>
            <a:r>
              <a:rPr lang="en-US"/>
              <a:t>. </a:t>
            </a:r>
            <a:r>
              <a:rPr lang="en-US" err="1"/>
              <a:t>Nec</a:t>
            </a:r>
            <a:r>
              <a:rPr lang="en-US"/>
              <a:t> dui </a:t>
            </a:r>
            <a:r>
              <a:rPr lang="en-US" err="1"/>
              <a:t>nunc</a:t>
            </a:r>
            <a:r>
              <a:rPr lang="en-US"/>
              <a:t> </a:t>
            </a:r>
            <a:r>
              <a:rPr lang="en-US" err="1"/>
              <a:t>mattis</a:t>
            </a:r>
            <a:r>
              <a:rPr lang="en-US"/>
              <a:t> </a:t>
            </a:r>
            <a:r>
              <a:rPr lang="en-US" err="1"/>
              <a:t>enim</a:t>
            </a:r>
            <a:r>
              <a:rPr lang="en-US"/>
              <a:t>. </a:t>
            </a:r>
            <a:r>
              <a:rPr lang="en-US" err="1"/>
              <a:t>Nisl</a:t>
            </a:r>
            <a:r>
              <a:rPr lang="en-US"/>
              <a:t> </a:t>
            </a:r>
            <a:r>
              <a:rPr lang="en-US" err="1"/>
              <a:t>condimentum</a:t>
            </a:r>
            <a:r>
              <a:rPr lang="en-US"/>
              <a:t> id </a:t>
            </a:r>
            <a:r>
              <a:rPr lang="en-US" err="1"/>
              <a:t>venenatis</a:t>
            </a:r>
            <a:r>
              <a:rPr lang="en-US"/>
              <a:t> a </a:t>
            </a:r>
            <a:r>
              <a:rPr lang="en-US" err="1"/>
              <a:t>condimentum</a:t>
            </a:r>
            <a:r>
              <a:rPr lang="en-US"/>
              <a:t>. Non </a:t>
            </a:r>
            <a:r>
              <a:rPr lang="en-US" err="1"/>
              <a:t>enim</a:t>
            </a:r>
            <a:r>
              <a:rPr lang="en-US"/>
              <a:t> </a:t>
            </a:r>
            <a:r>
              <a:rPr lang="en-US" err="1"/>
              <a:t>praesent</a:t>
            </a:r>
            <a:r>
              <a:rPr lang="en-US"/>
              <a:t> </a:t>
            </a:r>
            <a:r>
              <a:rPr lang="en-US" err="1"/>
              <a:t>elementum</a:t>
            </a:r>
            <a:r>
              <a:rPr lang="en-US"/>
              <a:t> </a:t>
            </a:r>
            <a:r>
              <a:rPr lang="en-US" err="1"/>
              <a:t>facilisis</a:t>
            </a:r>
            <a:r>
              <a:rPr lang="en-US"/>
              <a:t> </a:t>
            </a:r>
            <a:r>
              <a:rPr lang="en-US" err="1"/>
              <a:t>leo</a:t>
            </a:r>
            <a:r>
              <a:rPr lang="en-US"/>
              <a:t> vel </a:t>
            </a:r>
            <a:r>
              <a:rPr lang="en-US" err="1"/>
              <a:t>fringilla</a:t>
            </a:r>
            <a:r>
              <a:rPr lang="en-US"/>
              <a:t> </a:t>
            </a:r>
            <a:r>
              <a:rPr lang="en-US" err="1"/>
              <a:t>est</a:t>
            </a:r>
            <a:r>
              <a:rPr lang="en-US"/>
              <a:t> </a:t>
            </a:r>
            <a:r>
              <a:rPr lang="en-US" err="1"/>
              <a:t>ullamcorper</a:t>
            </a:r>
            <a:r>
              <a:rPr lang="en-US"/>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p>
          <a:p>
            <a:pPr lvl="0"/>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 Massa </a:t>
            </a:r>
            <a:r>
              <a:rPr lang="en-US" err="1"/>
              <a:t>tempor</a:t>
            </a:r>
            <a:r>
              <a:rPr lang="en-US"/>
              <a:t> </a:t>
            </a:r>
            <a:r>
              <a:rPr lang="en-US" err="1"/>
              <a:t>nec</a:t>
            </a:r>
            <a:r>
              <a:rPr lang="en-US"/>
              <a:t> </a:t>
            </a:r>
            <a:r>
              <a:rPr lang="en-US" err="1"/>
              <a:t>feugiat</a:t>
            </a:r>
            <a:r>
              <a:rPr lang="en-US"/>
              <a:t> </a:t>
            </a:r>
            <a:r>
              <a:rPr lang="en-US" err="1"/>
              <a:t>nisl</a:t>
            </a:r>
            <a:r>
              <a:rPr lang="en-US"/>
              <a:t> </a:t>
            </a:r>
            <a:r>
              <a:rPr lang="en-US" err="1"/>
              <a:t>pretium</a:t>
            </a:r>
            <a:r>
              <a:rPr lang="en-US"/>
              <a:t> </a:t>
            </a:r>
            <a:r>
              <a:rPr lang="en-US" err="1"/>
              <a:t>fusce</a:t>
            </a:r>
            <a:r>
              <a:rPr lang="en-US"/>
              <a:t> id </a:t>
            </a:r>
            <a:r>
              <a:rPr lang="en-US" err="1"/>
              <a:t>velit</a:t>
            </a:r>
            <a:r>
              <a:rPr lang="en-US"/>
              <a:t>. </a:t>
            </a:r>
          </a:p>
          <a:p>
            <a:pPr lvl="0"/>
            <a:r>
              <a:rPr lang="en-US" err="1"/>
              <a:t>Amet</a:t>
            </a:r>
            <a:r>
              <a:rPr lang="en-US"/>
              <a:t> </a:t>
            </a:r>
            <a:r>
              <a:rPr lang="en-US" err="1"/>
              <a:t>est</a:t>
            </a:r>
            <a:r>
              <a:rPr lang="en-US"/>
              <a:t> </a:t>
            </a:r>
            <a:r>
              <a:rPr lang="en-US" err="1"/>
              <a:t>placerat</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nisi porta lorem. </a:t>
            </a:r>
            <a:r>
              <a:rPr lang="en-US" err="1"/>
              <a:t>Fermentum</a:t>
            </a:r>
            <a:r>
              <a:rPr lang="en-US"/>
              <a:t> et </a:t>
            </a:r>
            <a:r>
              <a:rPr lang="en-US" err="1"/>
              <a:t>sollicitudin</a:t>
            </a:r>
            <a:r>
              <a:rPr lang="en-US"/>
              <a:t> ac </a:t>
            </a:r>
            <a:r>
              <a:rPr lang="en-US" err="1"/>
              <a:t>orci</a:t>
            </a:r>
            <a:r>
              <a:rPr lang="en-US"/>
              <a:t> </a:t>
            </a:r>
            <a:r>
              <a:rPr lang="en-US" err="1"/>
              <a:t>phasellus</a:t>
            </a:r>
            <a:r>
              <a:rPr lang="en-US"/>
              <a:t> </a:t>
            </a:r>
            <a:r>
              <a:rPr lang="en-US" err="1"/>
              <a:t>egestas</a:t>
            </a:r>
            <a:r>
              <a:rPr lang="en-US"/>
              <a:t> </a:t>
            </a:r>
            <a:r>
              <a:rPr lang="en-US" err="1"/>
              <a:t>tellus</a:t>
            </a:r>
            <a:r>
              <a:rPr lang="en-US"/>
              <a:t> </a:t>
            </a:r>
            <a:r>
              <a:rPr lang="en-US" err="1"/>
              <a:t>rutrum</a:t>
            </a:r>
            <a:r>
              <a:rPr lang="en-US"/>
              <a:t> </a:t>
            </a:r>
            <a:r>
              <a:rPr lang="en-US" err="1"/>
              <a:t>tellus</a:t>
            </a:r>
            <a:r>
              <a:rPr lang="en-US"/>
              <a:t>. </a:t>
            </a:r>
            <a:r>
              <a:rPr lang="en-US" err="1"/>
              <a:t>Nec</a:t>
            </a:r>
            <a:r>
              <a:rPr lang="en-US"/>
              <a:t> dui </a:t>
            </a:r>
            <a:r>
              <a:rPr lang="en-US" err="1"/>
              <a:t>nunc</a:t>
            </a:r>
            <a:r>
              <a:rPr lang="en-US"/>
              <a:t> </a:t>
            </a:r>
            <a:r>
              <a:rPr lang="en-US" err="1"/>
              <a:t>mattis</a:t>
            </a:r>
            <a:r>
              <a:rPr lang="en-US"/>
              <a:t> </a:t>
            </a:r>
            <a:r>
              <a:rPr lang="en-US" err="1"/>
              <a:t>enim</a:t>
            </a:r>
            <a:r>
              <a:rPr lang="en-US"/>
              <a:t>. </a:t>
            </a:r>
            <a:r>
              <a:rPr lang="en-US" err="1"/>
              <a:t>Nisl</a:t>
            </a:r>
            <a:r>
              <a:rPr lang="en-US"/>
              <a:t> </a:t>
            </a:r>
            <a:r>
              <a:rPr lang="en-US" err="1"/>
              <a:t>condimentum</a:t>
            </a:r>
            <a:r>
              <a:rPr lang="en-US"/>
              <a:t> id </a:t>
            </a:r>
            <a:r>
              <a:rPr lang="en-US" err="1"/>
              <a:t>venenatis</a:t>
            </a:r>
            <a:r>
              <a:rPr lang="en-US"/>
              <a:t> a </a:t>
            </a:r>
            <a:r>
              <a:rPr lang="en-US" err="1"/>
              <a:t>condimentum</a:t>
            </a:r>
            <a:r>
              <a:rPr lang="en-US"/>
              <a:t>. Non </a:t>
            </a:r>
            <a:r>
              <a:rPr lang="en-US" err="1"/>
              <a:t>enim</a:t>
            </a:r>
            <a:r>
              <a:rPr lang="en-US"/>
              <a:t> </a:t>
            </a:r>
            <a:r>
              <a:rPr lang="en-US" err="1"/>
              <a:t>praesent</a:t>
            </a:r>
            <a:r>
              <a:rPr lang="en-US"/>
              <a:t> </a:t>
            </a:r>
            <a:r>
              <a:rPr lang="en-US" err="1"/>
              <a:t>elementum</a:t>
            </a:r>
            <a:r>
              <a:rPr lang="en-US"/>
              <a:t> </a:t>
            </a:r>
            <a:r>
              <a:rPr lang="en-US" err="1"/>
              <a:t>facilisis</a:t>
            </a:r>
            <a:r>
              <a:rPr lang="en-US"/>
              <a:t> </a:t>
            </a:r>
            <a:r>
              <a:rPr lang="en-US" err="1"/>
              <a:t>leo</a:t>
            </a:r>
            <a:r>
              <a:rPr lang="en-US"/>
              <a:t> </a:t>
            </a:r>
            <a:r>
              <a:rPr lang="en-US" err="1"/>
              <a:t>vel</a:t>
            </a:r>
            <a:r>
              <a:rPr lang="en-US"/>
              <a:t> </a:t>
            </a:r>
            <a:r>
              <a:rPr lang="en-US" err="1"/>
              <a:t>fringilla</a:t>
            </a:r>
            <a:r>
              <a:rPr lang="en-US"/>
              <a:t> </a:t>
            </a:r>
            <a:r>
              <a:rPr lang="en-US" err="1"/>
              <a:t>est</a:t>
            </a:r>
            <a:r>
              <a:rPr lang="en-US"/>
              <a:t> </a:t>
            </a:r>
            <a:r>
              <a:rPr lang="en-US" err="1"/>
              <a:t>ullamcorper</a:t>
            </a:r>
            <a:r>
              <a:rPr lang="en-US"/>
              <a: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a:t>
            </a:r>
          </a:p>
        </p:txBody>
      </p:sp>
      <p:sp>
        <p:nvSpPr>
          <p:cNvPr id="10"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a:t>
            </a:r>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 </a:t>
            </a:r>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 Sed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4th Edition. © 2023 Cengage. All Rights Reserved. May not be scanned, copied or duplicated, or posted to a publicly accessible website, in whole or in part.</a:t>
            </a:r>
          </a:p>
        </p:txBody>
      </p:sp>
      <p:sp>
        <p:nvSpPr>
          <p:cNvPr id="6" name="Picture Placeholder 5">
            <a:extLst>
              <a:ext uri="{FF2B5EF4-FFF2-40B4-BE49-F238E27FC236}">
                <a16:creationId xmlns:a16="http://schemas.microsoft.com/office/drawing/2014/main" id="{20C78AC8-E1A0-4975-919B-DC886A739CA8}"/>
              </a:ext>
            </a:extLst>
          </p:cNvPr>
          <p:cNvSpPr>
            <a:spLocks noGrp="1"/>
          </p:cNvSpPr>
          <p:nvPr>
            <p:ph type="pic" sz="quarter" idx="10"/>
          </p:nvPr>
        </p:nvSpPr>
        <p:spPr>
          <a:xfrm>
            <a:off x="743577" y="4029075"/>
            <a:ext cx="7982257" cy="1835457"/>
          </a:xfrm>
        </p:spPr>
        <p:txBody>
          <a:bodyPr/>
          <a:lstStyle/>
          <a:p>
            <a:r>
              <a:rPr lang="en-US" dirty="0"/>
              <a:t>Click icon to add picture</a:t>
            </a:r>
          </a:p>
        </p:txBody>
      </p:sp>
      <p:sp>
        <p:nvSpPr>
          <p:cNvPr id="7" name="Text Placeholder 11">
            <a:extLst>
              <a:ext uri="{FF2B5EF4-FFF2-40B4-BE49-F238E27FC236}">
                <a16:creationId xmlns:a16="http://schemas.microsoft.com/office/drawing/2014/main" id="{623BC119-C238-4C36-BBED-7F10BDC9AEA8}"/>
              </a:ext>
            </a:extLst>
          </p:cNvPr>
          <p:cNvSpPr>
            <a:spLocks noGrp="1"/>
          </p:cNvSpPr>
          <p:nvPr>
            <p:ph type="body" sz="quarter" idx="17" hasCustomPrompt="1"/>
          </p:nvPr>
        </p:nvSpPr>
        <p:spPr>
          <a:xfrm>
            <a:off x="743576" y="1638300"/>
            <a:ext cx="10857874" cy="1936791"/>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8B98B54F-6FA9-4905-8BDA-434E60C09DC4}"/>
              </a:ext>
            </a:extLst>
          </p:cNvPr>
          <p:cNvSpPr>
            <a:spLocks noGrp="1"/>
          </p:cNvSpPr>
          <p:nvPr>
            <p:ph type="body" sz="quarter" idx="12"/>
          </p:nvPr>
        </p:nvSpPr>
        <p:spPr>
          <a:xfrm>
            <a:off x="7893898" y="5562460"/>
            <a:ext cx="3707552" cy="262425"/>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0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3444911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text styles</a:t>
            </a:r>
          </a:p>
        </p:txBody>
      </p:sp>
      <p:pic>
        <p:nvPicPr>
          <p:cNvPr id="7" name="Picture 6"/>
          <p:cNvPicPr>
            <a:picLocks noChangeAspect="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762225" y="6356350"/>
            <a:ext cx="9257732" cy="354013"/>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Simpson, Antill, Wilson, Hands-On Ethical Hacking and Network Defense, 4th Edition. © 2023 Cengage.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18" r:id="rId5"/>
    <p:sldLayoutId id="2147483715" r:id="rId6"/>
    <p:sldLayoutId id="2147483716" r:id="rId7"/>
    <p:sldLayoutId id="2147483719" r:id="rId8"/>
    <p:sldLayoutId id="2147483727" r:id="rId9"/>
    <p:sldLayoutId id="2147483728" r:id="rId10"/>
    <p:sldLayoutId id="2147483720" r:id="rId11"/>
    <p:sldLayoutId id="2147483730" r:id="rId12"/>
    <p:sldLayoutId id="2147483723" r:id="rId13"/>
    <p:sldLayoutId id="2147483724" r:id="rId14"/>
    <p:sldLayoutId id="2147483713" r:id="rId15"/>
    <p:sldLayoutId id="2147483717" r:id="rId16"/>
    <p:sldLayoutId id="2147483729" r:id="rId17"/>
    <p:sldLayoutId id="2147483726" r:id="rId18"/>
    <p:sldLayoutId id="2147483725" r:id="rId19"/>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32437B-505B-437D-B700-DB98649D4ABD}"/>
              </a:ext>
            </a:extLst>
          </p:cNvPr>
          <p:cNvSpPr>
            <a:spLocks noGrp="1"/>
          </p:cNvSpPr>
          <p:nvPr>
            <p:ph type="title"/>
          </p:nvPr>
        </p:nvSpPr>
        <p:spPr>
          <a:xfrm>
            <a:off x="3730100" y="1901952"/>
            <a:ext cx="8037040" cy="1527048"/>
          </a:xfrm>
        </p:spPr>
        <p:txBody>
          <a:bodyPr anchor="ctr"/>
          <a:lstStyle/>
          <a:p>
            <a:pPr algn="ctr"/>
            <a:r>
              <a:rPr lang="en-US" sz="4000" b="0" dirty="0"/>
              <a:t>Hands-On Ethical Hacking and Network Defense,</a:t>
            </a:r>
            <a:br>
              <a:rPr lang="en-US" sz="4000" b="0" dirty="0"/>
            </a:br>
            <a:r>
              <a:rPr lang="en-US" sz="4000" b="0" dirty="0"/>
              <a:t>Edition 4</a:t>
            </a:r>
          </a:p>
        </p:txBody>
      </p:sp>
      <p:sp>
        <p:nvSpPr>
          <p:cNvPr id="2" name="Text Placeholder 1">
            <a:extLst>
              <a:ext uri="{FF2B5EF4-FFF2-40B4-BE49-F238E27FC236}">
                <a16:creationId xmlns:a16="http://schemas.microsoft.com/office/drawing/2014/main" id="{91DF6995-6A0D-4B55-9749-F555B7DB11AB}"/>
              </a:ext>
            </a:extLst>
          </p:cNvPr>
          <p:cNvSpPr>
            <a:spLocks noGrp="1"/>
          </p:cNvSpPr>
          <p:nvPr>
            <p:ph type="body" sz="quarter" idx="11"/>
          </p:nvPr>
        </p:nvSpPr>
        <p:spPr>
          <a:xfrm>
            <a:off x="4817175" y="3828650"/>
            <a:ext cx="6372223" cy="1116757"/>
          </a:xfrm>
        </p:spPr>
        <p:txBody>
          <a:bodyPr anchor="ctr"/>
          <a:lstStyle/>
          <a:p>
            <a:pPr algn="ctr"/>
            <a:r>
              <a:rPr lang="en-US" b="1" dirty="0"/>
              <a:t>Module 11: </a:t>
            </a:r>
            <a:r>
              <a:rPr lang="en-US" dirty="0"/>
              <a:t>Hacking Wireless Networks</a:t>
            </a:r>
          </a:p>
        </p:txBody>
      </p:sp>
      <p:pic>
        <p:nvPicPr>
          <p:cNvPr id="7" name="Picture Placeholder 7">
            <a:extLst>
              <a:ext uri="{FF2B5EF4-FFF2-40B4-BE49-F238E27FC236}">
                <a16:creationId xmlns:a16="http://schemas.microsoft.com/office/drawing/2014/main" id="{88C71F94-25D4-4D5A-B204-27E4551A589D}"/>
              </a:ext>
              <a:ext uri="{C183D7F6-B498-43B3-948B-1728B52AA6E4}">
                <adec:decorative xmlns:adec="http://schemas.microsoft.com/office/drawing/2017/decorative" val="1"/>
              </a:ext>
            </a:extLst>
          </p:cNvPr>
          <p:cNvPicPr>
            <a:picLocks noGrp="1" noChangeAspect="1"/>
          </p:cNvPicPr>
          <p:nvPr>
            <p:ph type="pic" sz="quarter" idx="12"/>
          </p:nvPr>
        </p:nvPicPr>
        <p:blipFill>
          <a:blip r:embed="rId3"/>
          <a:srcRect l="923" r="923"/>
          <a:stretch>
            <a:fillRect/>
          </a:stretch>
        </p:blipFill>
        <p:spPr>
          <a:xfrm>
            <a:off x="246063" y="314325"/>
            <a:ext cx="3343275" cy="4318000"/>
          </a:xfrm>
        </p:spPr>
      </p:pic>
      <p:sp>
        <p:nvSpPr>
          <p:cNvPr id="9" name="Footer">
            <a:extLst>
              <a:ext uri="{FF2B5EF4-FFF2-40B4-BE49-F238E27FC236}">
                <a16:creationId xmlns:a16="http://schemas.microsoft.com/office/drawing/2014/main" id="{AD3B0B33-59BE-4C74-8EF2-7E8C3A68E4FA}"/>
              </a:ext>
            </a:extLst>
          </p:cNvPr>
          <p:cNvSpPr txBox="1"/>
          <p:nvPr/>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charset="0"/>
                <a:ea typeface="+mn-ea"/>
                <a:cs typeface="+mn-cs"/>
              </a:rPr>
              <a:t>Simpson, Antill, Wilson | Hands-On Ethical Hacking and Network Defense, 4</a:t>
            </a:r>
            <a:r>
              <a:rPr kumimoji="0" lang="en-US" sz="1400" b="0" i="0" u="none" strike="noStrike" kern="1200" cap="none" spc="0" normalizeH="0" baseline="30000" noProof="0" dirty="0">
                <a:ln>
                  <a:noFill/>
                </a:ln>
                <a:solidFill>
                  <a:schemeClr val="bg1"/>
                </a:solidFill>
                <a:effectLst/>
                <a:uLnTx/>
                <a:uFillTx/>
                <a:latin typeface="arial" charset="0"/>
                <a:ea typeface="+mn-ea"/>
                <a:cs typeface="+mn-cs"/>
              </a:rPr>
              <a:t>th</a:t>
            </a:r>
            <a:r>
              <a:rPr kumimoji="0" lang="en-US" sz="1400" b="0" i="0" u="none" strike="noStrike" kern="1200" cap="none" spc="0" normalizeH="0" baseline="0" noProof="0" dirty="0">
                <a:ln>
                  <a:noFill/>
                </a:ln>
                <a:solidFill>
                  <a:schemeClr val="bg1"/>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2268320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233A-258F-40F3-9EAC-85EEA62BDB38}"/>
              </a:ext>
            </a:extLst>
          </p:cNvPr>
          <p:cNvSpPr>
            <a:spLocks noGrp="1"/>
          </p:cNvSpPr>
          <p:nvPr>
            <p:ph type="title"/>
          </p:nvPr>
        </p:nvSpPr>
        <p:spPr/>
        <p:txBody>
          <a:bodyPr/>
          <a:lstStyle/>
          <a:p>
            <a:r>
              <a:rPr lang="en-US" altLang="en-US" dirty="0"/>
              <a:t>Service Set Identifiers (4 of 4)</a:t>
            </a:r>
            <a:endParaRPr lang="en-IN" dirty="0"/>
          </a:p>
        </p:txBody>
      </p:sp>
      <p:sp>
        <p:nvSpPr>
          <p:cNvPr id="3" name="Text Placeholder 2">
            <a:extLst>
              <a:ext uri="{FF2B5EF4-FFF2-40B4-BE49-F238E27FC236}">
                <a16:creationId xmlns:a16="http://schemas.microsoft.com/office/drawing/2014/main" id="{23E86B04-DF53-4733-A983-09A6D7E30D64}"/>
              </a:ext>
            </a:extLst>
          </p:cNvPr>
          <p:cNvSpPr>
            <a:spLocks noGrp="1"/>
          </p:cNvSpPr>
          <p:nvPr>
            <p:ph type="body" sz="quarter" idx="17"/>
          </p:nvPr>
        </p:nvSpPr>
        <p:spPr/>
        <p:txBody>
          <a:bodyPr/>
          <a:lstStyle/>
          <a:p>
            <a:r>
              <a:rPr lang="en-US" altLang="en-US" dirty="0"/>
              <a:t>Vendors </a:t>
            </a:r>
          </a:p>
          <a:p>
            <a:pPr lvl="1"/>
            <a:r>
              <a:rPr lang="en-US" altLang="en-US" dirty="0"/>
              <a:t>Many have SSIDs set to a default value that companies never change</a:t>
            </a:r>
          </a:p>
          <a:p>
            <a:r>
              <a:rPr lang="en-US" altLang="en-US" dirty="0"/>
              <a:t>As a security professional, you must research constantly</a:t>
            </a:r>
          </a:p>
          <a:p>
            <a:pPr lvl="1"/>
            <a:r>
              <a:rPr lang="en-US" altLang="en-US" dirty="0"/>
              <a:t>Wireless hackers can attempt to guess SSID</a:t>
            </a:r>
          </a:p>
          <a:p>
            <a:pPr lvl="1"/>
            <a:r>
              <a:rPr lang="en-US" altLang="en-US" dirty="0"/>
              <a:t>Verify your clients are not using a default SSID</a:t>
            </a:r>
          </a:p>
          <a:p>
            <a:pPr lvl="1"/>
            <a:r>
              <a:rPr lang="en-US" altLang="en-US" dirty="0"/>
              <a:t>A default SSID</a:t>
            </a:r>
          </a:p>
          <a:p>
            <a:pPr lvl="2"/>
            <a:r>
              <a:rPr lang="en-US" altLang="en-US" dirty="0"/>
              <a:t>Tells an attacker that the target AP is out of date</a:t>
            </a:r>
          </a:p>
        </p:txBody>
      </p:sp>
    </p:spTree>
    <p:extLst>
      <p:ext uri="{BB962C8B-B14F-4D97-AF65-F5344CB8AC3E}">
        <p14:creationId xmlns:p14="http://schemas.microsoft.com/office/powerpoint/2010/main" val="842610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55FDC-AFF9-471E-8FBC-765AD3B9E765}"/>
              </a:ext>
            </a:extLst>
          </p:cNvPr>
          <p:cNvSpPr>
            <a:spLocks noGrp="1"/>
          </p:cNvSpPr>
          <p:nvPr>
            <p:ph type="title"/>
          </p:nvPr>
        </p:nvSpPr>
        <p:spPr/>
        <p:txBody>
          <a:bodyPr/>
          <a:lstStyle/>
          <a:p>
            <a:r>
              <a:rPr lang="en-US" altLang="en-US" dirty="0"/>
              <a:t>Configuring an Access Point (1 of 4)</a:t>
            </a:r>
            <a:endParaRPr lang="en-IN" dirty="0"/>
          </a:p>
        </p:txBody>
      </p:sp>
      <p:sp>
        <p:nvSpPr>
          <p:cNvPr id="3" name="Text Placeholder 2">
            <a:extLst>
              <a:ext uri="{FF2B5EF4-FFF2-40B4-BE49-F238E27FC236}">
                <a16:creationId xmlns:a16="http://schemas.microsoft.com/office/drawing/2014/main" id="{3F5D9B23-6174-473D-9A03-61B458315866}"/>
              </a:ext>
            </a:extLst>
          </p:cNvPr>
          <p:cNvSpPr>
            <a:spLocks noGrp="1"/>
          </p:cNvSpPr>
          <p:nvPr>
            <p:ph type="body" sz="quarter" idx="17"/>
          </p:nvPr>
        </p:nvSpPr>
        <p:spPr/>
        <p:txBody>
          <a:bodyPr/>
          <a:lstStyle/>
          <a:p>
            <a:r>
              <a:rPr lang="en-US" altLang="en-US" dirty="0"/>
              <a:t>Configuring an AP varies </a:t>
            </a:r>
          </a:p>
          <a:p>
            <a:pPr lvl="1"/>
            <a:r>
              <a:rPr lang="en-US" altLang="en-US" dirty="0"/>
              <a:t>Depending on the embedded OS supplied by the manufacturer</a:t>
            </a:r>
          </a:p>
          <a:p>
            <a:pPr lvl="1"/>
            <a:r>
              <a:rPr lang="en-US" altLang="en-US" dirty="0"/>
              <a:t>Users can access the software through a web browser </a:t>
            </a:r>
          </a:p>
          <a:p>
            <a:pPr lvl="2"/>
            <a:r>
              <a:rPr lang="en-US" altLang="en-US" dirty="0"/>
              <a:t>Because the AP has an embedded OS supporting a web server</a:t>
            </a:r>
          </a:p>
          <a:p>
            <a:r>
              <a:rPr lang="en-US" altLang="en-US" dirty="0"/>
              <a:t>Accessing and reconfiguring a wireless router running dd-wrt:</a:t>
            </a:r>
          </a:p>
          <a:p>
            <a:pPr lvl="1"/>
            <a:r>
              <a:rPr lang="en-US" altLang="en-US" dirty="0"/>
              <a:t>Enter the IP address in a web browser </a:t>
            </a:r>
          </a:p>
          <a:p>
            <a:pPr lvl="1"/>
            <a:r>
              <a:rPr lang="en-US" altLang="en-US" dirty="0"/>
              <a:t>Provide the user logon name and password</a:t>
            </a:r>
          </a:p>
          <a:p>
            <a:pPr lvl="1"/>
            <a:r>
              <a:rPr lang="en-US" altLang="en-US" dirty="0"/>
              <a:t>After a successful logon, click the Status tab</a:t>
            </a:r>
          </a:p>
          <a:p>
            <a:pPr lvl="1"/>
            <a:r>
              <a:rPr lang="en-US" altLang="en-US" dirty="0"/>
              <a:t>Click the Wireless tab to display the Wireless Interface</a:t>
            </a:r>
          </a:p>
          <a:p>
            <a:pPr lvl="1"/>
            <a:r>
              <a:rPr lang="en-US" altLang="en-US" dirty="0"/>
              <a:t>Click the Wireless Security tab to configure security</a:t>
            </a:r>
          </a:p>
        </p:txBody>
      </p:sp>
    </p:spTree>
    <p:extLst>
      <p:ext uri="{BB962C8B-B14F-4D97-AF65-F5344CB8AC3E}">
        <p14:creationId xmlns:p14="http://schemas.microsoft.com/office/powerpoint/2010/main" val="2659850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Configuring an Access Point (2 of 4)</a:t>
            </a:r>
            <a:endParaRPr lang="en-US" dirty="0"/>
          </a:p>
        </p:txBody>
      </p:sp>
      <p:pic>
        <p:nvPicPr>
          <p:cNvPr id="7" name="Picture Placeholder 6" descr="The Status tab of the dd-wrt router software administration interface is open showing information such as the router name and model.">
            <a:extLst>
              <a:ext uri="{FF2B5EF4-FFF2-40B4-BE49-F238E27FC236}">
                <a16:creationId xmlns:a16="http://schemas.microsoft.com/office/drawing/2014/main" id="{B5F0DFBF-6A93-49BB-A013-E0BDFF77576A}"/>
              </a:ext>
            </a:extLst>
          </p:cNvPr>
          <p:cNvPicPr>
            <a:picLocks noGrp="1" noChangeAspect="1"/>
          </p:cNvPicPr>
          <p:nvPr>
            <p:ph type="pic" sz="quarter" idx="10"/>
          </p:nvPr>
        </p:nvPicPr>
        <p:blipFill rotWithShape="1">
          <a:blip r:embed="rId3"/>
          <a:srcRect t="-82" b="697"/>
          <a:stretch/>
        </p:blipFill>
        <p:spPr>
          <a:xfrm>
            <a:off x="650931" y="1284551"/>
            <a:ext cx="6245816" cy="4594269"/>
          </a:xfrm>
        </p:spPr>
      </p:pic>
      <p:sp>
        <p:nvSpPr>
          <p:cNvPr id="6" name="Text Placeholder 5">
            <a:extLst>
              <a:ext uri="{FF2B5EF4-FFF2-40B4-BE49-F238E27FC236}">
                <a16:creationId xmlns:a16="http://schemas.microsoft.com/office/drawing/2014/main" id="{F7727DAA-B08D-46C8-9FFD-92C9D5D38A60}"/>
              </a:ext>
            </a:extLst>
          </p:cNvPr>
          <p:cNvSpPr>
            <a:spLocks noGrp="1"/>
          </p:cNvSpPr>
          <p:nvPr>
            <p:ph type="body" sz="quarter" idx="12"/>
          </p:nvPr>
        </p:nvSpPr>
        <p:spPr>
          <a:xfrm rot="16200000">
            <a:off x="5174184" y="3893831"/>
            <a:ext cx="3707552" cy="262425"/>
          </a:xfrm>
        </p:spPr>
        <p:txBody>
          <a:bodyPr/>
          <a:lstStyle/>
          <a:p>
            <a:r>
              <a:rPr lang="en-IN" dirty="0"/>
              <a:t>Source: GNU General Public License (GNU GPL)</a:t>
            </a:r>
          </a:p>
        </p:txBody>
      </p:sp>
      <p:sp>
        <p:nvSpPr>
          <p:cNvPr id="5" name="Text Placeholder 4">
            <a:extLst>
              <a:ext uri="{FF2B5EF4-FFF2-40B4-BE49-F238E27FC236}">
                <a16:creationId xmlns:a16="http://schemas.microsoft.com/office/drawing/2014/main" id="{42E826FB-D540-4163-9C6C-DDDB1AD55D92}"/>
              </a:ext>
            </a:extLst>
          </p:cNvPr>
          <p:cNvSpPr>
            <a:spLocks noGrp="1"/>
          </p:cNvSpPr>
          <p:nvPr>
            <p:ph type="body" sz="quarter" idx="11"/>
          </p:nvPr>
        </p:nvSpPr>
        <p:spPr>
          <a:xfrm>
            <a:off x="7556465" y="4643865"/>
            <a:ext cx="4098262" cy="672106"/>
          </a:xfrm>
        </p:spPr>
        <p:txBody>
          <a:bodyPr/>
          <a:lstStyle/>
          <a:p>
            <a:r>
              <a:rPr lang="en-US" b="1" dirty="0"/>
              <a:t>Figure 11-3 </a:t>
            </a:r>
            <a:r>
              <a:rPr lang="en-US" dirty="0"/>
              <a:t>Viewing status information in dd-wrt</a:t>
            </a:r>
            <a:endParaRPr lang="en-IN" dirty="0"/>
          </a:p>
        </p:txBody>
      </p:sp>
    </p:spTree>
    <p:extLst>
      <p:ext uri="{BB962C8B-B14F-4D97-AF65-F5344CB8AC3E}">
        <p14:creationId xmlns:p14="http://schemas.microsoft.com/office/powerpoint/2010/main" val="1460256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72105"/>
          </a:xfrm>
        </p:spPr>
        <p:txBody>
          <a:bodyPr wrap="square" anchor="t">
            <a:normAutofit/>
          </a:bodyPr>
          <a:lstStyle/>
          <a:p>
            <a:r>
              <a:rPr lang="en-US" altLang="en-US" dirty="0"/>
              <a:t>Configuring an Access Point (3 of 4)</a:t>
            </a:r>
            <a:endParaRPr lang="en-US" dirty="0"/>
          </a:p>
        </p:txBody>
      </p:sp>
      <p:pic>
        <p:nvPicPr>
          <p:cNvPr id="5" name="Picture Placeholder 4" descr="The Wireless Basic Settings tab of the d d w  rt software administrative interface is open showing information such as Wireless Mode and SSID.">
            <a:extLst>
              <a:ext uri="{FF2B5EF4-FFF2-40B4-BE49-F238E27FC236}">
                <a16:creationId xmlns:a16="http://schemas.microsoft.com/office/drawing/2014/main" id="{4D499987-B4C2-434D-9D1D-9C54483CD138}"/>
              </a:ext>
            </a:extLst>
          </p:cNvPr>
          <p:cNvPicPr>
            <a:picLocks noGrp="1" noChangeAspect="1"/>
          </p:cNvPicPr>
          <p:nvPr>
            <p:ph type="pic" sz="quarter" idx="10"/>
          </p:nvPr>
        </p:nvPicPr>
        <p:blipFill rotWithShape="1">
          <a:blip r:embed="rId3"/>
          <a:srcRect l="1189" t="-1272" r="-1022" b="-1338"/>
          <a:stretch/>
        </p:blipFill>
        <p:spPr>
          <a:xfrm>
            <a:off x="626312" y="1126307"/>
            <a:ext cx="6989735" cy="4605386"/>
          </a:xfrm>
        </p:spPr>
      </p:pic>
      <p:sp>
        <p:nvSpPr>
          <p:cNvPr id="14" name="Text Placeholder 4">
            <a:extLst>
              <a:ext uri="{FF2B5EF4-FFF2-40B4-BE49-F238E27FC236}">
                <a16:creationId xmlns:a16="http://schemas.microsoft.com/office/drawing/2014/main" id="{F8B2BC9C-F364-418C-A594-4AFF97BF4BDE}"/>
              </a:ext>
            </a:extLst>
          </p:cNvPr>
          <p:cNvSpPr>
            <a:spLocks noGrp="1"/>
          </p:cNvSpPr>
          <p:nvPr>
            <p:ph type="body" sz="quarter" idx="12"/>
          </p:nvPr>
        </p:nvSpPr>
        <p:spPr>
          <a:xfrm rot="16200000">
            <a:off x="5762271" y="3634286"/>
            <a:ext cx="3707552" cy="150626"/>
          </a:xfrm>
        </p:spPr>
        <p:txBody>
          <a:bodyPr/>
          <a:lstStyle/>
          <a:p>
            <a:r>
              <a:rPr lang="en-US" dirty="0"/>
              <a:t>Source: GNU General Public License (GNU GPL)</a:t>
            </a:r>
          </a:p>
        </p:txBody>
      </p:sp>
      <p:sp>
        <p:nvSpPr>
          <p:cNvPr id="12" name="Text Placeholder 3">
            <a:extLst>
              <a:ext uri="{FF2B5EF4-FFF2-40B4-BE49-F238E27FC236}">
                <a16:creationId xmlns:a16="http://schemas.microsoft.com/office/drawing/2014/main" id="{BCCE33DD-1F7C-491E-861D-52FF6A03E442}"/>
              </a:ext>
            </a:extLst>
          </p:cNvPr>
          <p:cNvSpPr>
            <a:spLocks noGrp="1"/>
          </p:cNvSpPr>
          <p:nvPr>
            <p:ph type="body" sz="quarter" idx="11"/>
          </p:nvPr>
        </p:nvSpPr>
        <p:spPr>
          <a:xfrm>
            <a:off x="7954254" y="4706090"/>
            <a:ext cx="4237746" cy="672104"/>
          </a:xfrm>
        </p:spPr>
        <p:txBody>
          <a:bodyPr/>
          <a:lstStyle/>
          <a:p>
            <a:r>
              <a:rPr lang="en-US" b="1" dirty="0"/>
              <a:t>Figure 11-4 </a:t>
            </a:r>
            <a:r>
              <a:rPr lang="en-US" dirty="0"/>
              <a:t>Basic wireless configuration in dd-wrt</a:t>
            </a:r>
          </a:p>
        </p:txBody>
      </p:sp>
    </p:spTree>
    <p:extLst>
      <p:ext uri="{BB962C8B-B14F-4D97-AF65-F5344CB8AC3E}">
        <p14:creationId xmlns:p14="http://schemas.microsoft.com/office/powerpoint/2010/main" val="1255252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72105"/>
          </a:xfrm>
        </p:spPr>
        <p:txBody>
          <a:bodyPr wrap="square" anchor="t">
            <a:normAutofit/>
          </a:bodyPr>
          <a:lstStyle/>
          <a:p>
            <a:r>
              <a:rPr lang="en-US" altLang="en-US" dirty="0"/>
              <a:t>Configuring an Access Point (4 of 4)</a:t>
            </a:r>
            <a:endParaRPr lang="en-US" dirty="0"/>
          </a:p>
        </p:txBody>
      </p:sp>
      <p:pic>
        <p:nvPicPr>
          <p:cNvPr id="5" name="Picture Placeholder 4" descr="The Wireless Security tab of the d d w r t software administrative interface is open showing information such as Network Authentication and WPA Shared Key.">
            <a:extLst>
              <a:ext uri="{FF2B5EF4-FFF2-40B4-BE49-F238E27FC236}">
                <a16:creationId xmlns:a16="http://schemas.microsoft.com/office/drawing/2014/main" id="{2677CEBB-9156-45B2-B26F-86642A717396}"/>
              </a:ext>
            </a:extLst>
          </p:cNvPr>
          <p:cNvPicPr>
            <a:picLocks noGrp="1" noChangeAspect="1"/>
          </p:cNvPicPr>
          <p:nvPr>
            <p:ph type="pic" sz="quarter" idx="10"/>
          </p:nvPr>
        </p:nvPicPr>
        <p:blipFill rotWithShape="1">
          <a:blip r:embed="rId3"/>
          <a:srcRect t="381" b="-2291"/>
          <a:stretch/>
        </p:blipFill>
        <p:spPr>
          <a:xfrm>
            <a:off x="449451" y="1035520"/>
            <a:ext cx="6890787" cy="5144389"/>
          </a:xfrm>
        </p:spPr>
      </p:pic>
      <p:sp>
        <p:nvSpPr>
          <p:cNvPr id="14" name="Text Placeholder 4">
            <a:extLst>
              <a:ext uri="{FF2B5EF4-FFF2-40B4-BE49-F238E27FC236}">
                <a16:creationId xmlns:a16="http://schemas.microsoft.com/office/drawing/2014/main" id="{F8B2BC9C-F364-418C-A594-4AFF97BF4BDE}"/>
              </a:ext>
            </a:extLst>
          </p:cNvPr>
          <p:cNvSpPr>
            <a:spLocks noGrp="1"/>
          </p:cNvSpPr>
          <p:nvPr>
            <p:ph type="body" sz="quarter" idx="12"/>
          </p:nvPr>
        </p:nvSpPr>
        <p:spPr>
          <a:xfrm rot="16200000">
            <a:off x="5602472" y="3971924"/>
            <a:ext cx="3707552" cy="262425"/>
          </a:xfrm>
        </p:spPr>
        <p:txBody>
          <a:bodyPr/>
          <a:lstStyle/>
          <a:p>
            <a:r>
              <a:rPr lang="en-US" dirty="0"/>
              <a:t>Source: GNU General Public License (GNU GPL)</a:t>
            </a:r>
          </a:p>
        </p:txBody>
      </p:sp>
      <p:sp>
        <p:nvSpPr>
          <p:cNvPr id="12" name="Text Placeholder 3">
            <a:extLst>
              <a:ext uri="{FF2B5EF4-FFF2-40B4-BE49-F238E27FC236}">
                <a16:creationId xmlns:a16="http://schemas.microsoft.com/office/drawing/2014/main" id="{BCCE33DD-1F7C-491E-861D-52FF6A03E442}"/>
              </a:ext>
            </a:extLst>
          </p:cNvPr>
          <p:cNvSpPr>
            <a:spLocks noGrp="1"/>
          </p:cNvSpPr>
          <p:nvPr>
            <p:ph type="body" sz="quarter" idx="11"/>
          </p:nvPr>
        </p:nvSpPr>
        <p:spPr>
          <a:xfrm>
            <a:off x="7919634" y="5001043"/>
            <a:ext cx="3998563" cy="672106"/>
          </a:xfrm>
        </p:spPr>
        <p:txBody>
          <a:bodyPr/>
          <a:lstStyle/>
          <a:p>
            <a:r>
              <a:rPr lang="en-US" b="1" dirty="0"/>
              <a:t>Figure 11-5 </a:t>
            </a:r>
            <a:r>
              <a:rPr lang="en-US" dirty="0"/>
              <a:t>Configuring wireless security in dd-wrt</a:t>
            </a:r>
          </a:p>
        </p:txBody>
      </p:sp>
    </p:spTree>
    <p:extLst>
      <p:ext uri="{BB962C8B-B14F-4D97-AF65-F5344CB8AC3E}">
        <p14:creationId xmlns:p14="http://schemas.microsoft.com/office/powerpoint/2010/main" val="2784243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Wireless NICs</a:t>
            </a:r>
            <a:endParaRPr lang="en-US" dirty="0"/>
          </a:p>
        </p:txBody>
      </p:sp>
      <p:sp>
        <p:nvSpPr>
          <p:cNvPr id="2" name="Text Placeholder 1"/>
          <p:cNvSpPr>
            <a:spLocks noGrp="1"/>
          </p:cNvSpPr>
          <p:nvPr>
            <p:ph type="body" sz="quarter" idx="17"/>
          </p:nvPr>
        </p:nvSpPr>
        <p:spPr/>
        <p:txBody>
          <a:bodyPr>
            <a:noAutofit/>
          </a:bodyPr>
          <a:lstStyle/>
          <a:p>
            <a:r>
              <a:rPr lang="en-US" altLang="en-US" dirty="0"/>
              <a:t>For wireless technology to work, each node or computer must have a WNIC</a:t>
            </a:r>
          </a:p>
          <a:p>
            <a:pPr lvl="1"/>
            <a:r>
              <a:rPr lang="en-US" altLang="en-US" dirty="0"/>
              <a:t>WNIC converts radio waves into digital signals the computer understands</a:t>
            </a:r>
          </a:p>
          <a:p>
            <a:r>
              <a:rPr lang="en-US" altLang="en-US" dirty="0"/>
              <a:t>There are many WNICs on the market</a:t>
            </a:r>
          </a:p>
          <a:p>
            <a:pPr lvl="1"/>
            <a:r>
              <a:rPr lang="en-US" altLang="en-US" dirty="0"/>
              <a:t>Be careful deciding which one to purchase</a:t>
            </a:r>
          </a:p>
          <a:p>
            <a:pPr lvl="1"/>
            <a:r>
              <a:rPr lang="en-US" altLang="en-US" dirty="0"/>
              <a:t>Some tools require certain specific brands</a:t>
            </a:r>
          </a:p>
        </p:txBody>
      </p:sp>
    </p:spTree>
    <p:extLst>
      <p:ext uri="{BB962C8B-B14F-4D97-AF65-F5344CB8AC3E}">
        <p14:creationId xmlns:p14="http://schemas.microsoft.com/office/powerpoint/2010/main" val="3908484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Understanding Wireless Network Standards</a:t>
            </a:r>
            <a:endParaRPr lang="en-US" dirty="0"/>
          </a:p>
        </p:txBody>
      </p:sp>
      <p:sp>
        <p:nvSpPr>
          <p:cNvPr id="2" name="Text Placeholder 1"/>
          <p:cNvSpPr>
            <a:spLocks noGrp="1"/>
          </p:cNvSpPr>
          <p:nvPr>
            <p:ph type="body" sz="quarter" idx="17"/>
          </p:nvPr>
        </p:nvSpPr>
        <p:spPr/>
        <p:txBody>
          <a:bodyPr>
            <a:noAutofit/>
          </a:bodyPr>
          <a:lstStyle/>
          <a:p>
            <a:r>
              <a:rPr lang="en-US" altLang="en-US" dirty="0"/>
              <a:t>Standard </a:t>
            </a:r>
          </a:p>
          <a:p>
            <a:pPr lvl="1"/>
            <a:r>
              <a:rPr lang="en-US" altLang="en-US" dirty="0"/>
              <a:t>Set of rules formulated by an organization</a:t>
            </a:r>
          </a:p>
          <a:p>
            <a:r>
              <a:rPr lang="en-US" altLang="en-US" b="1" dirty="0"/>
              <a:t>Institute of Electrical and Electronics Engineers (IEEE)</a:t>
            </a:r>
          </a:p>
          <a:p>
            <a:pPr lvl="1"/>
            <a:r>
              <a:rPr lang="en-US" altLang="en-US" dirty="0"/>
              <a:t>Has standards specifying maximum cable length in an Ethernet network</a:t>
            </a:r>
          </a:p>
          <a:p>
            <a:pPr lvl="1"/>
            <a:r>
              <a:rPr lang="en-US" altLang="en-US" dirty="0"/>
              <a:t>Sets rules to follow for wireless networks</a:t>
            </a:r>
          </a:p>
          <a:p>
            <a:pPr lvl="1"/>
            <a:r>
              <a:rPr lang="en-US" altLang="en-US" dirty="0"/>
              <a:t>Working groups (WGs) of the IEEE are formed to develop new standards</a:t>
            </a:r>
          </a:p>
          <a:p>
            <a:pPr lvl="2"/>
            <a:r>
              <a:rPr lang="en-US" altLang="en-US" dirty="0"/>
              <a:t>IEEE Project 802: Developed to create LAN and WAN standards</a:t>
            </a:r>
          </a:p>
          <a:p>
            <a:pPr lvl="1"/>
            <a:r>
              <a:rPr lang="en-US" altLang="en-US" dirty="0"/>
              <a:t>WG names are assigned numbers</a:t>
            </a:r>
          </a:p>
          <a:p>
            <a:pPr lvl="2"/>
            <a:r>
              <a:rPr lang="en-US" altLang="en-US" dirty="0"/>
              <a:t>Example: 11 for the Wireless LAN group</a:t>
            </a:r>
          </a:p>
          <a:p>
            <a:pPr lvl="2"/>
            <a:r>
              <a:rPr lang="en-US" altLang="en-US" dirty="0"/>
              <a:t>Letters denote approved projects</a:t>
            </a:r>
          </a:p>
          <a:p>
            <a:pPr lvl="3"/>
            <a:r>
              <a:rPr lang="en-US" altLang="en-US" dirty="0"/>
              <a:t>Example: 802.11a or 802.11b</a:t>
            </a:r>
          </a:p>
        </p:txBody>
      </p:sp>
    </p:spTree>
    <p:extLst>
      <p:ext uri="{BB962C8B-B14F-4D97-AF65-F5344CB8AC3E}">
        <p14:creationId xmlns:p14="http://schemas.microsoft.com/office/powerpoint/2010/main" val="3692444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72105"/>
          </a:xfrm>
        </p:spPr>
        <p:txBody>
          <a:bodyPr/>
          <a:lstStyle/>
          <a:p>
            <a:r>
              <a:rPr lang="en-US" altLang="en-US" dirty="0"/>
              <a:t>The 802.11 Standard</a:t>
            </a:r>
            <a:endParaRPr lang="en-US" dirty="0"/>
          </a:p>
        </p:txBody>
      </p:sp>
      <p:sp>
        <p:nvSpPr>
          <p:cNvPr id="2" name="Text Placeholder 1"/>
          <p:cNvSpPr>
            <a:spLocks noGrp="1"/>
          </p:cNvSpPr>
          <p:nvPr>
            <p:ph type="body" sz="quarter" idx="17"/>
          </p:nvPr>
        </p:nvSpPr>
        <p:spPr>
          <a:xfrm>
            <a:off x="743576" y="1638300"/>
            <a:ext cx="10711543" cy="4394200"/>
          </a:xfrm>
        </p:spPr>
        <p:txBody>
          <a:bodyPr>
            <a:noAutofit/>
          </a:bodyPr>
          <a:lstStyle/>
          <a:p>
            <a:r>
              <a:rPr lang="en-US" altLang="en-US" dirty="0"/>
              <a:t>The first wireless technology standard</a:t>
            </a:r>
          </a:p>
          <a:p>
            <a:r>
              <a:rPr lang="en-US" altLang="en-US" dirty="0"/>
              <a:t>Defined specifications for wireless connectivity as 1Mbps and 2Mbps in a LAN</a:t>
            </a:r>
          </a:p>
          <a:p>
            <a:r>
              <a:rPr lang="en-US" altLang="en-US" dirty="0"/>
              <a:t>Applied to the Physical layer of the OSI model</a:t>
            </a:r>
          </a:p>
          <a:p>
            <a:r>
              <a:rPr lang="en-US" altLang="en-US" dirty="0"/>
              <a:t>Carrier sense multiple access/collision avoidance (CSMA/CA) is used instead of CSMA/CD (collision detection, used in Ethernet)</a:t>
            </a:r>
          </a:p>
          <a:p>
            <a:pPr lvl="1"/>
            <a:r>
              <a:rPr lang="en-US" altLang="en-US" dirty="0"/>
              <a:t>This is because radio signals can mix and cause a potential signal collision</a:t>
            </a:r>
          </a:p>
          <a:p>
            <a:r>
              <a:rPr lang="en-US" altLang="en-US" dirty="0"/>
              <a:t>Wireless LANs </a:t>
            </a:r>
          </a:p>
          <a:p>
            <a:pPr lvl="1"/>
            <a:r>
              <a:rPr lang="en-US" altLang="en-US" dirty="0"/>
              <a:t>Don’t have an address associated with a physical location</a:t>
            </a:r>
          </a:p>
          <a:p>
            <a:pPr lvl="2"/>
            <a:r>
              <a:rPr lang="en-US" altLang="en-US" dirty="0"/>
              <a:t>An addressable unit is called a </a:t>
            </a:r>
            <a:r>
              <a:rPr lang="en-US" altLang="en-US" b="1" dirty="0"/>
              <a:t>station (STA)</a:t>
            </a:r>
          </a:p>
        </p:txBody>
      </p:sp>
    </p:spTree>
    <p:extLst>
      <p:ext uri="{BB962C8B-B14F-4D97-AF65-F5344CB8AC3E}">
        <p14:creationId xmlns:p14="http://schemas.microsoft.com/office/powerpoint/2010/main" val="697726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72105"/>
          </a:xfrm>
        </p:spPr>
        <p:txBody>
          <a:bodyPr/>
          <a:lstStyle/>
          <a:p>
            <a:r>
              <a:rPr lang="en-US" altLang="en-US" dirty="0"/>
              <a:t>The Basic Architecture of 802.11 (1 of 5) </a:t>
            </a:r>
            <a:endParaRPr lang="en-US" dirty="0"/>
          </a:p>
        </p:txBody>
      </p:sp>
      <p:sp>
        <p:nvSpPr>
          <p:cNvPr id="2" name="Text Placeholder 1"/>
          <p:cNvSpPr>
            <a:spLocks noGrp="1"/>
          </p:cNvSpPr>
          <p:nvPr>
            <p:ph type="body" sz="quarter" idx="17"/>
          </p:nvPr>
        </p:nvSpPr>
        <p:spPr>
          <a:xfrm>
            <a:off x="743576" y="1638300"/>
            <a:ext cx="10711543" cy="4394200"/>
          </a:xfrm>
        </p:spPr>
        <p:txBody>
          <a:bodyPr>
            <a:noAutofit/>
          </a:bodyPr>
          <a:lstStyle/>
          <a:p>
            <a:r>
              <a:rPr lang="en-US" altLang="en-US" dirty="0"/>
              <a:t>802.11 uses a </a:t>
            </a:r>
            <a:r>
              <a:rPr lang="en-US" altLang="en-US" b="1" dirty="0"/>
              <a:t>basic service set (BSS) </a:t>
            </a:r>
            <a:r>
              <a:rPr lang="en-US" altLang="en-US" dirty="0"/>
              <a:t>as its building block</a:t>
            </a:r>
          </a:p>
          <a:p>
            <a:pPr lvl="1"/>
            <a:r>
              <a:rPr lang="en-US" altLang="en-US" dirty="0"/>
              <a:t>BSS</a:t>
            </a:r>
          </a:p>
          <a:p>
            <a:pPr lvl="2"/>
            <a:r>
              <a:rPr lang="en-US" altLang="en-US" dirty="0"/>
              <a:t>Collection of devices that make up a WLAN</a:t>
            </a:r>
          </a:p>
          <a:p>
            <a:r>
              <a:rPr lang="en-US" altLang="en-US" b="1" dirty="0"/>
              <a:t>Basic service area (BSA)</a:t>
            </a:r>
          </a:p>
          <a:p>
            <a:pPr lvl="1"/>
            <a:r>
              <a:rPr lang="en-US" altLang="en-US" dirty="0"/>
              <a:t>The coverage area an AP provides</a:t>
            </a:r>
          </a:p>
          <a:p>
            <a:r>
              <a:rPr lang="en-US" altLang="en-US" dirty="0"/>
              <a:t>A WLAN running in </a:t>
            </a:r>
            <a:r>
              <a:rPr lang="en-US" altLang="en-US" b="1" dirty="0"/>
              <a:t>infrastructure mode</a:t>
            </a:r>
          </a:p>
          <a:p>
            <a:pPr lvl="1"/>
            <a:r>
              <a:rPr lang="en-US" altLang="en-US" dirty="0"/>
              <a:t>Always has one or more APs</a:t>
            </a:r>
          </a:p>
          <a:p>
            <a:r>
              <a:rPr lang="en-US" altLang="en-US" b="1" dirty="0"/>
              <a:t>Ad-hoc network</a:t>
            </a:r>
          </a:p>
          <a:p>
            <a:pPr lvl="1"/>
            <a:r>
              <a:rPr lang="en-US" altLang="en-US" dirty="0"/>
              <a:t>An independent WLAN without an AP</a:t>
            </a:r>
          </a:p>
        </p:txBody>
      </p:sp>
    </p:spTree>
    <p:extLst>
      <p:ext uri="{BB962C8B-B14F-4D97-AF65-F5344CB8AC3E}">
        <p14:creationId xmlns:p14="http://schemas.microsoft.com/office/powerpoint/2010/main" val="2909413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72105"/>
          </a:xfrm>
        </p:spPr>
        <p:txBody>
          <a:bodyPr/>
          <a:lstStyle/>
          <a:p>
            <a:r>
              <a:rPr lang="en-US" altLang="en-US" dirty="0"/>
              <a:t>The Basic Architecture of 802.11 (2 of 5)</a:t>
            </a:r>
            <a:endParaRPr lang="en-US" dirty="0"/>
          </a:p>
        </p:txBody>
      </p:sp>
      <p:sp>
        <p:nvSpPr>
          <p:cNvPr id="2" name="Text Placeholder 1"/>
          <p:cNvSpPr>
            <a:spLocks noGrp="1"/>
          </p:cNvSpPr>
          <p:nvPr>
            <p:ph type="body" sz="quarter" idx="17"/>
          </p:nvPr>
        </p:nvSpPr>
        <p:spPr>
          <a:xfrm>
            <a:off x="743576" y="1638300"/>
            <a:ext cx="10711543" cy="4394200"/>
          </a:xfrm>
        </p:spPr>
        <p:txBody>
          <a:bodyPr>
            <a:noAutofit/>
          </a:bodyPr>
          <a:lstStyle/>
          <a:p>
            <a:r>
              <a:rPr lang="en-US" altLang="en-US" dirty="0"/>
              <a:t>As long as a station is within its BSA, it can communicate with other stations in the BSS</a:t>
            </a:r>
          </a:p>
          <a:p>
            <a:r>
              <a:rPr lang="en-US" altLang="en-US" dirty="0"/>
              <a:t>To connect two BSSs:</a:t>
            </a:r>
          </a:p>
          <a:p>
            <a:pPr lvl="1"/>
            <a:r>
              <a:rPr lang="en-US" altLang="en-US" dirty="0"/>
              <a:t>802.11 requires a distribution system (DS) as an intermediate layer</a:t>
            </a:r>
          </a:p>
          <a:p>
            <a:pPr lvl="2"/>
            <a:r>
              <a:rPr lang="en-US" altLang="en-US" dirty="0"/>
              <a:t>BSS 1 connects to the DS, which in turn connects to BSS 2</a:t>
            </a:r>
          </a:p>
          <a:p>
            <a:pPr lvl="2"/>
            <a:r>
              <a:rPr lang="en-US" altLang="en-US" dirty="0"/>
              <a:t>Data moves between a BSS and the DS through the AP</a:t>
            </a:r>
          </a:p>
        </p:txBody>
      </p:sp>
    </p:spTree>
    <p:extLst>
      <p:ext uri="{BB962C8B-B14F-4D97-AF65-F5344CB8AC3E}">
        <p14:creationId xmlns:p14="http://schemas.microsoft.com/office/powerpoint/2010/main" val="3304937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72105"/>
          </a:xfrm>
        </p:spPr>
        <p:txBody>
          <a:bodyPr/>
          <a:lstStyle/>
          <a:p>
            <a:r>
              <a:rPr lang="en-US" dirty="0"/>
              <a:t>Module Objectives</a:t>
            </a:r>
          </a:p>
        </p:txBody>
      </p:sp>
      <p:sp>
        <p:nvSpPr>
          <p:cNvPr id="2" name="Text Placeholder 1"/>
          <p:cNvSpPr>
            <a:spLocks noGrp="1"/>
          </p:cNvSpPr>
          <p:nvPr>
            <p:ph type="body" sz="quarter" idx="17"/>
          </p:nvPr>
        </p:nvSpPr>
        <p:spPr>
          <a:xfrm>
            <a:off x="743576" y="1638300"/>
            <a:ext cx="10711543" cy="4394200"/>
          </a:xfrm>
        </p:spPr>
        <p:txBody>
          <a:bodyPr/>
          <a:lstStyle/>
          <a:p>
            <a:r>
              <a:rPr lang="en-US" dirty="0"/>
              <a:t>By the end of this module, you should be able to: </a:t>
            </a:r>
          </a:p>
          <a:p>
            <a:pPr lvl="1">
              <a:defRPr/>
            </a:pPr>
            <a:r>
              <a:rPr lang="en-US" dirty="0"/>
              <a:t>Explain wireless technology</a:t>
            </a:r>
          </a:p>
          <a:p>
            <a:pPr lvl="1">
              <a:defRPr/>
            </a:pPr>
            <a:r>
              <a:rPr lang="en-US" dirty="0"/>
              <a:t>Describe wireless networking standards</a:t>
            </a:r>
          </a:p>
          <a:p>
            <a:pPr lvl="1">
              <a:defRPr/>
            </a:pPr>
            <a:r>
              <a:rPr lang="en-US" dirty="0"/>
              <a:t>Describe the process of authentication</a:t>
            </a:r>
          </a:p>
          <a:p>
            <a:pPr lvl="1">
              <a:defRPr/>
            </a:pPr>
            <a:r>
              <a:rPr lang="en-US" dirty="0"/>
              <a:t>Describe wardriving</a:t>
            </a:r>
          </a:p>
          <a:p>
            <a:pPr lvl="1">
              <a:defRPr/>
            </a:pPr>
            <a:r>
              <a:rPr lang="en-US" dirty="0"/>
              <a:t>Describe wireless hacking and tools used by hackers and security professionals</a:t>
            </a:r>
          </a:p>
        </p:txBody>
      </p:sp>
    </p:spTree>
    <p:extLst>
      <p:ext uri="{BB962C8B-B14F-4D97-AF65-F5344CB8AC3E}">
        <p14:creationId xmlns:p14="http://schemas.microsoft.com/office/powerpoint/2010/main" val="54954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p:txBody>
          <a:bodyPr/>
          <a:lstStyle/>
          <a:p>
            <a:r>
              <a:rPr lang="en-US" altLang="en-US" dirty="0"/>
              <a:t>The Basic Architecture of 802.11 (3 of 5)</a:t>
            </a:r>
            <a:endParaRPr lang="en-IN" dirty="0"/>
          </a:p>
        </p:txBody>
      </p:sp>
      <p:pic>
        <p:nvPicPr>
          <p:cNvPr id="10" name="Picture Placeholder 9" descr="The diagram shows two computers (STA 1 and STA 2) connected wirelessly to two different APs. The APs are connected via the distribution system (D S), which allows STA 1 and STA 2 to communicate with each other.">
            <a:extLst>
              <a:ext uri="{FF2B5EF4-FFF2-40B4-BE49-F238E27FC236}">
                <a16:creationId xmlns:a16="http://schemas.microsoft.com/office/drawing/2014/main" id="{5AFB7BD7-457E-45E3-ACB3-E354908CA6B7}"/>
              </a:ext>
            </a:extLst>
          </p:cNvPr>
          <p:cNvPicPr>
            <a:picLocks noGrp="1" noChangeAspect="1"/>
          </p:cNvPicPr>
          <p:nvPr>
            <p:ph type="pic" sz="quarter" idx="10"/>
          </p:nvPr>
        </p:nvPicPr>
        <p:blipFill rotWithShape="1">
          <a:blip r:embed="rId2"/>
          <a:srcRect l="5395" t="150" r="2339" b="-45"/>
          <a:stretch/>
        </p:blipFill>
        <p:spPr>
          <a:xfrm>
            <a:off x="1549831" y="1093523"/>
            <a:ext cx="5036949" cy="4997311"/>
          </a:xfrm>
        </p:spPr>
      </p:pic>
      <p:sp>
        <p:nvSpPr>
          <p:cNvPr id="6" name="Text Placeholder 5">
            <a:extLst>
              <a:ext uri="{FF2B5EF4-FFF2-40B4-BE49-F238E27FC236}">
                <a16:creationId xmlns:a16="http://schemas.microsoft.com/office/drawing/2014/main" id="{941920DD-04A7-4965-8669-E46D7F6EE60E}"/>
              </a:ext>
            </a:extLst>
          </p:cNvPr>
          <p:cNvSpPr>
            <a:spLocks noGrp="1"/>
          </p:cNvSpPr>
          <p:nvPr>
            <p:ph type="body" sz="quarter" idx="12"/>
          </p:nvPr>
        </p:nvSpPr>
        <p:spPr>
          <a:xfrm rot="16200000">
            <a:off x="4601792" y="4066007"/>
            <a:ext cx="3707552" cy="262425"/>
          </a:xfrm>
        </p:spPr>
        <p:txBody>
          <a:bodyPr/>
          <a:lstStyle/>
          <a:p>
            <a:r>
              <a:rPr lang="en-IN" dirty="0"/>
              <a:t>Source: Cengage</a:t>
            </a:r>
          </a:p>
        </p:txBody>
      </p:sp>
      <p:sp>
        <p:nvSpPr>
          <p:cNvPr id="3" name="Text Placeholder 2">
            <a:extLst>
              <a:ext uri="{FF2B5EF4-FFF2-40B4-BE49-F238E27FC236}">
                <a16:creationId xmlns:a16="http://schemas.microsoft.com/office/drawing/2014/main" id="{F41F01AF-A931-497A-93C4-83B78FCF44CE}"/>
              </a:ext>
            </a:extLst>
          </p:cNvPr>
          <p:cNvSpPr>
            <a:spLocks noGrp="1"/>
          </p:cNvSpPr>
          <p:nvPr>
            <p:ph type="body" sz="quarter" idx="11"/>
          </p:nvPr>
        </p:nvSpPr>
        <p:spPr>
          <a:xfrm>
            <a:off x="7478972" y="4938562"/>
            <a:ext cx="4067265" cy="672105"/>
          </a:xfrm>
        </p:spPr>
        <p:txBody>
          <a:bodyPr/>
          <a:lstStyle/>
          <a:p>
            <a:r>
              <a:rPr lang="en-US" b="1" dirty="0"/>
              <a:t>Figure 11-6 </a:t>
            </a:r>
            <a:r>
              <a:rPr lang="en-US" dirty="0"/>
              <a:t>Connecting two wireless remote stations</a:t>
            </a:r>
            <a:endParaRPr lang="en-IN" dirty="0"/>
          </a:p>
        </p:txBody>
      </p:sp>
    </p:spTree>
    <p:extLst>
      <p:ext uri="{BB962C8B-B14F-4D97-AF65-F5344CB8AC3E}">
        <p14:creationId xmlns:p14="http://schemas.microsoft.com/office/powerpoint/2010/main" val="3338165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a:xfrm>
            <a:off x="838200" y="365125"/>
            <a:ext cx="10515600" cy="672105"/>
          </a:xfrm>
        </p:spPr>
        <p:txBody>
          <a:bodyPr/>
          <a:lstStyle/>
          <a:p>
            <a:r>
              <a:rPr lang="en-US" altLang="en-US" dirty="0"/>
              <a:t>The Basic Architecture of 802.11 (4 of 5)</a:t>
            </a:r>
            <a:endParaRPr lang="en-IN" dirty="0"/>
          </a:p>
        </p:txBody>
      </p:sp>
      <p:sp>
        <p:nvSpPr>
          <p:cNvPr id="5" name="Text Placeholder 4">
            <a:extLst>
              <a:ext uri="{FF2B5EF4-FFF2-40B4-BE49-F238E27FC236}">
                <a16:creationId xmlns:a16="http://schemas.microsoft.com/office/drawing/2014/main" id="{DDD4F286-8DF4-49F9-81A5-0E1B45EB6F4A}"/>
              </a:ext>
            </a:extLst>
          </p:cNvPr>
          <p:cNvSpPr>
            <a:spLocks noGrp="1"/>
          </p:cNvSpPr>
          <p:nvPr>
            <p:ph type="body" sz="quarter" idx="17"/>
          </p:nvPr>
        </p:nvSpPr>
        <p:spPr>
          <a:xfrm>
            <a:off x="743576" y="1638300"/>
            <a:ext cx="10711543" cy="4394200"/>
          </a:xfrm>
        </p:spPr>
        <p:txBody>
          <a:bodyPr>
            <a:noAutofit/>
          </a:bodyPr>
          <a:lstStyle/>
          <a:p>
            <a:pPr eaLnBrk="1" hangingPunct="1"/>
            <a:r>
              <a:rPr lang="en-US" altLang="en-US" dirty="0"/>
              <a:t>IEEE specifications</a:t>
            </a:r>
          </a:p>
          <a:p>
            <a:pPr lvl="1" eaLnBrk="1" hangingPunct="1"/>
            <a:r>
              <a:rPr lang="en-US" altLang="en-US" dirty="0"/>
              <a:t>Define the operating frequency range of 802.11</a:t>
            </a:r>
          </a:p>
          <a:p>
            <a:pPr lvl="2" eaLnBrk="1" hangingPunct="1"/>
            <a:r>
              <a:rPr lang="en-US" altLang="en-US" dirty="0"/>
              <a:t>United States: The range is 2.4 to 2.4835 GHz</a:t>
            </a:r>
          </a:p>
          <a:p>
            <a:pPr eaLnBrk="1" hangingPunct="1"/>
            <a:r>
              <a:rPr lang="en-US" altLang="en-US" dirty="0"/>
              <a:t>Each frequency band contains </a:t>
            </a:r>
            <a:r>
              <a:rPr lang="en-US" altLang="en-US" b="1" dirty="0"/>
              <a:t>channels</a:t>
            </a:r>
          </a:p>
          <a:p>
            <a:pPr lvl="1" eaLnBrk="1" hangingPunct="1"/>
            <a:r>
              <a:rPr lang="en-US" altLang="en-US" dirty="0"/>
              <a:t>A channel breaks up the band into smaller frequency ranges</a:t>
            </a:r>
          </a:p>
          <a:p>
            <a:pPr lvl="1" eaLnBrk="1" hangingPunct="1"/>
            <a:r>
              <a:rPr lang="en-US" altLang="en-US" dirty="0"/>
              <a:t>The 802.11 standard defines 11 channels in the 2.4 to 2.462 GHz range</a:t>
            </a:r>
          </a:p>
          <a:p>
            <a:pPr lvl="2"/>
            <a:r>
              <a:rPr lang="en-US" altLang="en-US" dirty="0"/>
              <a:t>If channels overlap, interference could occur</a:t>
            </a:r>
          </a:p>
        </p:txBody>
      </p:sp>
    </p:spTree>
    <p:extLst>
      <p:ext uri="{BB962C8B-B14F-4D97-AF65-F5344CB8AC3E}">
        <p14:creationId xmlns:p14="http://schemas.microsoft.com/office/powerpoint/2010/main" val="1473657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a:xfrm>
            <a:off x="838200" y="365125"/>
            <a:ext cx="10515600" cy="672105"/>
          </a:xfrm>
        </p:spPr>
        <p:txBody>
          <a:bodyPr/>
          <a:lstStyle/>
          <a:p>
            <a:r>
              <a:rPr lang="en-US" altLang="en-US" dirty="0"/>
              <a:t>The Basic Architecture of 802.11 (5 of 5) </a:t>
            </a:r>
            <a:endParaRPr lang="en-IN" dirty="0"/>
          </a:p>
        </p:txBody>
      </p:sp>
      <p:sp>
        <p:nvSpPr>
          <p:cNvPr id="5" name="Text Placeholder 4">
            <a:extLst>
              <a:ext uri="{FF2B5EF4-FFF2-40B4-BE49-F238E27FC236}">
                <a16:creationId xmlns:a16="http://schemas.microsoft.com/office/drawing/2014/main" id="{DDD4F286-8DF4-49F9-81A5-0E1B45EB6F4A}"/>
              </a:ext>
            </a:extLst>
          </p:cNvPr>
          <p:cNvSpPr>
            <a:spLocks noGrp="1"/>
          </p:cNvSpPr>
          <p:nvPr>
            <p:ph type="body" sz="quarter" idx="17"/>
          </p:nvPr>
        </p:nvSpPr>
        <p:spPr>
          <a:xfrm>
            <a:off x="743576" y="1638300"/>
            <a:ext cx="10711543" cy="4394200"/>
          </a:xfrm>
        </p:spPr>
        <p:txBody>
          <a:bodyPr>
            <a:noAutofit/>
          </a:bodyPr>
          <a:lstStyle/>
          <a:p>
            <a:pPr eaLnBrk="1" hangingPunct="1"/>
            <a:r>
              <a:rPr lang="en-US" altLang="en-US" dirty="0"/>
              <a:t>The length of a sound wave is measured from the peak of one wave to the next</a:t>
            </a:r>
          </a:p>
          <a:p>
            <a:pPr lvl="1"/>
            <a:r>
              <a:rPr lang="en-US" altLang="en-US" dirty="0"/>
              <a:t>A sound wave’s </a:t>
            </a:r>
            <a:r>
              <a:rPr lang="en-US" altLang="en-US" b="1" dirty="0"/>
              <a:t>amplitude</a:t>
            </a:r>
            <a:r>
              <a:rPr lang="en-US" altLang="en-US" dirty="0"/>
              <a:t> (height) and </a:t>
            </a:r>
            <a:r>
              <a:rPr lang="en-US" altLang="en-US" b="1" dirty="0"/>
              <a:t>frequency </a:t>
            </a:r>
            <a:r>
              <a:rPr lang="en-US" altLang="en-US" dirty="0"/>
              <a:t>determine its volume and pitch</a:t>
            </a:r>
          </a:p>
          <a:p>
            <a:pPr lvl="2"/>
            <a:r>
              <a:rPr lang="en-US" altLang="en-US" dirty="0"/>
              <a:t>Frequency</a:t>
            </a:r>
          </a:p>
          <a:p>
            <a:pPr lvl="3"/>
            <a:r>
              <a:rPr lang="en-US" altLang="en-US" dirty="0"/>
              <a:t>Rate at which sound waves repeat</a:t>
            </a:r>
          </a:p>
          <a:p>
            <a:pPr lvl="2"/>
            <a:r>
              <a:rPr lang="en-US" altLang="en-US" dirty="0"/>
              <a:t>Cycle</a:t>
            </a:r>
          </a:p>
          <a:p>
            <a:pPr lvl="3"/>
            <a:r>
              <a:rPr lang="en-US" altLang="en-US" dirty="0"/>
              <a:t>Completion of a repeating pattern of sound waves</a:t>
            </a:r>
          </a:p>
          <a:p>
            <a:pPr lvl="2"/>
            <a:r>
              <a:rPr lang="en-US" altLang="en-US" dirty="0"/>
              <a:t>Bands</a:t>
            </a:r>
          </a:p>
          <a:p>
            <a:pPr lvl="3"/>
            <a:r>
              <a:rPr lang="en-US" altLang="en-US" dirty="0"/>
              <a:t>Different frequencies used by different technologies to transmit sound</a:t>
            </a:r>
          </a:p>
        </p:txBody>
      </p:sp>
    </p:spTree>
    <p:extLst>
      <p:ext uri="{BB962C8B-B14F-4D97-AF65-F5344CB8AC3E}">
        <p14:creationId xmlns:p14="http://schemas.microsoft.com/office/powerpoint/2010/main" val="2500443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p:txBody>
          <a:bodyPr/>
          <a:lstStyle/>
          <a:p>
            <a:r>
              <a:rPr lang="en-US" dirty="0"/>
              <a:t>Frequency Bands</a:t>
            </a:r>
            <a:endParaRPr lang="en-IN" dirty="0"/>
          </a:p>
        </p:txBody>
      </p:sp>
      <p:graphicFrame>
        <p:nvGraphicFramePr>
          <p:cNvPr id="3" name="Table 4">
            <a:extLst>
              <a:ext uri="{FF2B5EF4-FFF2-40B4-BE49-F238E27FC236}">
                <a16:creationId xmlns:a16="http://schemas.microsoft.com/office/drawing/2014/main" id="{B1A1F929-4E1C-4918-BD74-4D36711953DE}"/>
              </a:ext>
            </a:extLst>
          </p:cNvPr>
          <p:cNvGraphicFramePr>
            <a:graphicFrameLocks noGrp="1"/>
          </p:cNvGraphicFramePr>
          <p:nvPr>
            <p:ph type="tbl" sz="quarter" idx="10"/>
            <p:extLst>
              <p:ext uri="{D42A27DB-BD31-4B8C-83A1-F6EECF244321}">
                <p14:modId xmlns:p14="http://schemas.microsoft.com/office/powerpoint/2010/main" val="1017106390"/>
              </p:ext>
            </p:extLst>
          </p:nvPr>
        </p:nvGraphicFramePr>
        <p:xfrm>
          <a:off x="838200" y="974908"/>
          <a:ext cx="10336078" cy="4908183"/>
        </p:xfrm>
        <a:graphic>
          <a:graphicData uri="http://schemas.openxmlformats.org/drawingml/2006/table">
            <a:tbl>
              <a:tblPr firstRow="1" bandRow="1">
                <a:tableStyleId>{5C22544A-7EE6-4342-B048-85BDC9FD1C3A}</a:tableStyleId>
              </a:tblPr>
              <a:tblGrid>
                <a:gridCol w="3718302">
                  <a:extLst>
                    <a:ext uri="{9D8B030D-6E8A-4147-A177-3AD203B41FA5}">
                      <a16:colId xmlns:a16="http://schemas.microsoft.com/office/drawing/2014/main" val="1412099072"/>
                    </a:ext>
                  </a:extLst>
                </a:gridCol>
                <a:gridCol w="2278251">
                  <a:extLst>
                    <a:ext uri="{9D8B030D-6E8A-4147-A177-3AD203B41FA5}">
                      <a16:colId xmlns:a16="http://schemas.microsoft.com/office/drawing/2014/main" val="423550351"/>
                    </a:ext>
                  </a:extLst>
                </a:gridCol>
                <a:gridCol w="4339525">
                  <a:extLst>
                    <a:ext uri="{9D8B030D-6E8A-4147-A177-3AD203B41FA5}">
                      <a16:colId xmlns:a16="http://schemas.microsoft.com/office/drawing/2014/main" val="2654623453"/>
                    </a:ext>
                  </a:extLst>
                </a:gridCol>
              </a:tblGrid>
              <a:tr h="366252">
                <a:tc>
                  <a:txBody>
                    <a:bodyPr/>
                    <a:lstStyle/>
                    <a:p>
                      <a:r>
                        <a:rPr lang="en-US" dirty="0"/>
                        <a:t>Frequency</a:t>
                      </a:r>
                      <a:endParaRPr lang="en-IN" dirty="0"/>
                    </a:p>
                  </a:txBody>
                  <a:tcPr/>
                </a:tc>
                <a:tc>
                  <a:txBody>
                    <a:bodyPr/>
                    <a:lstStyle/>
                    <a:p>
                      <a:r>
                        <a:rPr lang="en-IN" dirty="0"/>
                        <a:t>Range</a:t>
                      </a:r>
                    </a:p>
                  </a:txBody>
                  <a:tcPr/>
                </a:tc>
                <a:tc>
                  <a:txBody>
                    <a:bodyPr/>
                    <a:lstStyle/>
                    <a:p>
                      <a:r>
                        <a:rPr lang="en-IN" dirty="0"/>
                        <a:t>Wavelength</a:t>
                      </a:r>
                    </a:p>
                  </a:txBody>
                  <a:tcPr/>
                </a:tc>
                <a:extLst>
                  <a:ext uri="{0D108BD9-81ED-4DB2-BD59-A6C34878D82A}">
                    <a16:rowId xmlns:a16="http://schemas.microsoft.com/office/drawing/2014/main" val="3761432686"/>
                  </a:ext>
                </a:extLst>
              </a:tr>
              <a:tr h="467534">
                <a:tc>
                  <a:txBody>
                    <a:bodyPr/>
                    <a:lstStyle/>
                    <a:p>
                      <a:r>
                        <a:rPr lang="en-IN" sz="1800" b="0" i="0" u="none" strike="noStrike" kern="1200" baseline="0" dirty="0">
                          <a:solidFill>
                            <a:schemeClr val="dk1"/>
                          </a:solidFill>
                          <a:latin typeface="+mn-lt"/>
                          <a:ea typeface="+mn-ea"/>
                          <a:cs typeface="+mn-cs"/>
                        </a:rPr>
                        <a:t>Extremely low frequency (E L F)</a:t>
                      </a:r>
                      <a:endParaRPr lang="en-IN" dirty="0"/>
                    </a:p>
                  </a:txBody>
                  <a:tcPr/>
                </a:tc>
                <a:tc>
                  <a:txBody>
                    <a:bodyPr/>
                    <a:lstStyle/>
                    <a:p>
                      <a:r>
                        <a:rPr lang="en-IN" sz="1800" b="0" i="0" u="none" strike="noStrike" kern="1200" baseline="0" dirty="0">
                          <a:solidFill>
                            <a:schemeClr val="dk1"/>
                          </a:solidFill>
                          <a:latin typeface="+mn-lt"/>
                          <a:ea typeface="+mn-ea"/>
                          <a:cs typeface="+mn-cs"/>
                        </a:rPr>
                        <a:t>3 to 30 Hz</a:t>
                      </a:r>
                      <a:endParaRPr lang="en-IN" dirty="0"/>
                    </a:p>
                  </a:txBody>
                  <a:tcPr/>
                </a:tc>
                <a:tc>
                  <a:txBody>
                    <a:bodyPr/>
                    <a:lstStyle/>
                    <a:p>
                      <a:r>
                        <a:rPr lang="en-IN" sz="1800" b="0" i="0" u="none" strike="noStrike" kern="1200" baseline="0" dirty="0">
                          <a:solidFill>
                            <a:schemeClr val="dk1"/>
                          </a:solidFill>
                          <a:latin typeface="+mn-lt"/>
                          <a:ea typeface="+mn-ea"/>
                          <a:cs typeface="+mn-cs"/>
                        </a:rPr>
                        <a:t>100,000 km to 10,000 km</a:t>
                      </a:r>
                      <a:endParaRPr lang="en-IN" dirty="0"/>
                    </a:p>
                  </a:txBody>
                  <a:tcPr/>
                </a:tc>
                <a:extLst>
                  <a:ext uri="{0D108BD9-81ED-4DB2-BD59-A6C34878D82A}">
                    <a16:rowId xmlns:a16="http://schemas.microsoft.com/office/drawing/2014/main" val="2963207566"/>
                  </a:ext>
                </a:extLst>
              </a:tr>
              <a:tr h="381495">
                <a:tc>
                  <a:txBody>
                    <a:bodyPr/>
                    <a:lstStyle/>
                    <a:p>
                      <a:r>
                        <a:rPr lang="en-IN" sz="1800" b="0" i="0" u="none" strike="noStrike" kern="1200" baseline="0" dirty="0">
                          <a:solidFill>
                            <a:schemeClr val="dk1"/>
                          </a:solidFill>
                          <a:latin typeface="+mn-lt"/>
                          <a:ea typeface="+mn-ea"/>
                          <a:cs typeface="+mn-cs"/>
                        </a:rPr>
                        <a:t>Super low frequency (SLF)</a:t>
                      </a:r>
                      <a:endParaRPr lang="en-IN" dirty="0"/>
                    </a:p>
                  </a:txBody>
                  <a:tcPr/>
                </a:tc>
                <a:tc>
                  <a:txBody>
                    <a:bodyPr/>
                    <a:lstStyle/>
                    <a:p>
                      <a:r>
                        <a:rPr lang="en-IN" sz="1800" b="0" i="0" u="none" strike="noStrike" kern="1200" baseline="0" dirty="0">
                          <a:solidFill>
                            <a:schemeClr val="dk1"/>
                          </a:solidFill>
                          <a:latin typeface="+mn-lt"/>
                          <a:ea typeface="+mn-ea"/>
                          <a:cs typeface="+mn-cs"/>
                        </a:rPr>
                        <a:t>30 to 300 Hz</a:t>
                      </a:r>
                      <a:endParaRPr lang="en-IN" dirty="0"/>
                    </a:p>
                  </a:txBody>
                  <a:tcPr/>
                </a:tc>
                <a:tc>
                  <a:txBody>
                    <a:bodyPr/>
                    <a:lstStyle/>
                    <a:p>
                      <a:r>
                        <a:rPr lang="en-IN" sz="1800" b="0" i="0" u="none" strike="noStrike" kern="1200" baseline="0" dirty="0">
                          <a:solidFill>
                            <a:schemeClr val="dk1"/>
                          </a:solidFill>
                          <a:latin typeface="+mn-lt"/>
                          <a:ea typeface="+mn-ea"/>
                          <a:cs typeface="+mn-cs"/>
                        </a:rPr>
                        <a:t>10,000 km to 1000 km</a:t>
                      </a:r>
                      <a:endParaRPr lang="en-IN" dirty="0"/>
                    </a:p>
                  </a:txBody>
                  <a:tcPr/>
                </a:tc>
                <a:extLst>
                  <a:ext uri="{0D108BD9-81ED-4DB2-BD59-A6C34878D82A}">
                    <a16:rowId xmlns:a16="http://schemas.microsoft.com/office/drawing/2014/main" val="2136072750"/>
                  </a:ext>
                </a:extLst>
              </a:tr>
              <a:tr h="640942">
                <a:tc>
                  <a:txBody>
                    <a:bodyPr/>
                    <a:lstStyle/>
                    <a:p>
                      <a:r>
                        <a:rPr lang="en-US" sz="1800" b="0" i="0" u="none" strike="noStrike" kern="1200" baseline="0" dirty="0">
                          <a:solidFill>
                            <a:schemeClr val="dk1"/>
                          </a:solidFill>
                          <a:latin typeface="+mn-lt"/>
                          <a:ea typeface="+mn-ea"/>
                          <a:cs typeface="+mn-cs"/>
                        </a:rPr>
                        <a:t>Voice frequency (VF) or ultra-low frequency (ULF)</a:t>
                      </a:r>
                      <a:endParaRPr lang="en-IN" dirty="0"/>
                    </a:p>
                  </a:txBody>
                  <a:tcPr/>
                </a:tc>
                <a:tc>
                  <a:txBody>
                    <a:bodyPr/>
                    <a:lstStyle/>
                    <a:p>
                      <a:r>
                        <a:rPr lang="en-IN" sz="1800" b="0" i="0" u="none" strike="noStrike" kern="1200" baseline="0" dirty="0">
                          <a:solidFill>
                            <a:schemeClr val="dk1"/>
                          </a:solidFill>
                          <a:latin typeface="+mn-lt"/>
                          <a:ea typeface="+mn-ea"/>
                          <a:cs typeface="+mn-cs"/>
                        </a:rPr>
                        <a:t>300 Hz to 3 KHz</a:t>
                      </a:r>
                      <a:endParaRPr lang="en-IN" dirty="0"/>
                    </a:p>
                  </a:txBody>
                  <a:tcPr/>
                </a:tc>
                <a:tc>
                  <a:txBody>
                    <a:bodyPr/>
                    <a:lstStyle/>
                    <a:p>
                      <a:r>
                        <a:rPr lang="en-IN" sz="1800" b="0" i="0" u="none" strike="noStrike" kern="1200" baseline="0" dirty="0">
                          <a:solidFill>
                            <a:schemeClr val="dk1"/>
                          </a:solidFill>
                          <a:latin typeface="+mn-lt"/>
                          <a:ea typeface="+mn-ea"/>
                          <a:cs typeface="+mn-cs"/>
                        </a:rPr>
                        <a:t>1000 km to 100 km</a:t>
                      </a:r>
                      <a:endParaRPr lang="en-IN" dirty="0"/>
                    </a:p>
                  </a:txBody>
                  <a:tcPr/>
                </a:tc>
                <a:extLst>
                  <a:ext uri="{0D108BD9-81ED-4DB2-BD59-A6C34878D82A}">
                    <a16:rowId xmlns:a16="http://schemas.microsoft.com/office/drawing/2014/main" val="2207497770"/>
                  </a:ext>
                </a:extLst>
              </a:tr>
              <a:tr h="381495">
                <a:tc>
                  <a:txBody>
                    <a:bodyPr/>
                    <a:lstStyle/>
                    <a:p>
                      <a:r>
                        <a:rPr lang="en-IN" sz="1800" b="0" i="0" u="none" strike="noStrike" kern="1200" baseline="0" dirty="0">
                          <a:solidFill>
                            <a:schemeClr val="dk1"/>
                          </a:solidFill>
                          <a:latin typeface="+mn-lt"/>
                          <a:ea typeface="+mn-ea"/>
                          <a:cs typeface="+mn-cs"/>
                        </a:rPr>
                        <a:t>Very low frequency (VLF)</a:t>
                      </a:r>
                      <a:endParaRPr lang="en-IN" dirty="0"/>
                    </a:p>
                  </a:txBody>
                  <a:tcPr/>
                </a:tc>
                <a:tc>
                  <a:txBody>
                    <a:bodyPr/>
                    <a:lstStyle/>
                    <a:p>
                      <a:r>
                        <a:rPr lang="en-IN" sz="1800" b="0" i="0" u="none" strike="noStrike" kern="1200" baseline="0" dirty="0">
                          <a:solidFill>
                            <a:schemeClr val="dk1"/>
                          </a:solidFill>
                          <a:latin typeface="+mn-lt"/>
                          <a:ea typeface="+mn-ea"/>
                          <a:cs typeface="+mn-cs"/>
                        </a:rPr>
                        <a:t>3 to 30 KHz</a:t>
                      </a:r>
                      <a:endParaRPr lang="en-IN" dirty="0"/>
                    </a:p>
                  </a:txBody>
                  <a:tcPr/>
                </a:tc>
                <a:tc>
                  <a:txBody>
                    <a:bodyPr/>
                    <a:lstStyle/>
                    <a:p>
                      <a:r>
                        <a:rPr lang="en-IN" sz="1800" b="0" i="0" u="none" strike="noStrike" kern="1200" baseline="0" dirty="0">
                          <a:solidFill>
                            <a:schemeClr val="dk1"/>
                          </a:solidFill>
                          <a:latin typeface="+mn-lt"/>
                          <a:ea typeface="+mn-ea"/>
                          <a:cs typeface="+mn-cs"/>
                        </a:rPr>
                        <a:t>100 km to 10 km</a:t>
                      </a:r>
                      <a:endParaRPr lang="en-IN" dirty="0"/>
                    </a:p>
                  </a:txBody>
                  <a:tcPr/>
                </a:tc>
                <a:extLst>
                  <a:ext uri="{0D108BD9-81ED-4DB2-BD59-A6C34878D82A}">
                    <a16:rowId xmlns:a16="http://schemas.microsoft.com/office/drawing/2014/main" val="1158866552"/>
                  </a:ext>
                </a:extLst>
              </a:tr>
              <a:tr h="381495">
                <a:tc>
                  <a:txBody>
                    <a:bodyPr/>
                    <a:lstStyle/>
                    <a:p>
                      <a:r>
                        <a:rPr lang="en-IN" sz="1800" b="0" i="0" u="none" strike="noStrike" kern="1200" baseline="0" dirty="0">
                          <a:solidFill>
                            <a:schemeClr val="dk1"/>
                          </a:solidFill>
                          <a:latin typeface="+mn-lt"/>
                          <a:ea typeface="+mn-ea"/>
                          <a:cs typeface="+mn-cs"/>
                        </a:rPr>
                        <a:t>Low frequency (LF)</a:t>
                      </a:r>
                      <a:endParaRPr lang="en-IN" dirty="0"/>
                    </a:p>
                  </a:txBody>
                  <a:tcPr/>
                </a:tc>
                <a:tc>
                  <a:txBody>
                    <a:bodyPr/>
                    <a:lstStyle/>
                    <a:p>
                      <a:r>
                        <a:rPr lang="en-IN" sz="1800" b="0" i="0" u="none" strike="noStrike" kern="1200" baseline="0" dirty="0">
                          <a:solidFill>
                            <a:schemeClr val="dk1"/>
                          </a:solidFill>
                          <a:latin typeface="+mn-lt"/>
                          <a:ea typeface="+mn-ea"/>
                          <a:cs typeface="+mn-cs"/>
                        </a:rPr>
                        <a:t>30 to 300 KHz</a:t>
                      </a:r>
                      <a:endParaRPr lang="en-IN" dirty="0"/>
                    </a:p>
                  </a:txBody>
                  <a:tcPr/>
                </a:tc>
                <a:tc>
                  <a:txBody>
                    <a:bodyPr/>
                    <a:lstStyle/>
                    <a:p>
                      <a:r>
                        <a:rPr lang="en-IN" sz="1800" b="0" i="0" u="none" strike="noStrike" kern="1200" baseline="0" dirty="0">
                          <a:solidFill>
                            <a:schemeClr val="dk1"/>
                          </a:solidFill>
                          <a:latin typeface="+mn-lt"/>
                          <a:ea typeface="+mn-ea"/>
                          <a:cs typeface="+mn-cs"/>
                        </a:rPr>
                        <a:t>10 km to 1 km</a:t>
                      </a:r>
                      <a:endParaRPr lang="en-IN" dirty="0"/>
                    </a:p>
                  </a:txBody>
                  <a:tcPr/>
                </a:tc>
                <a:extLst>
                  <a:ext uri="{0D108BD9-81ED-4DB2-BD59-A6C34878D82A}">
                    <a16:rowId xmlns:a16="http://schemas.microsoft.com/office/drawing/2014/main" val="3399239872"/>
                  </a:ext>
                </a:extLst>
              </a:tr>
              <a:tr h="381495">
                <a:tc>
                  <a:txBody>
                    <a:bodyPr/>
                    <a:lstStyle/>
                    <a:p>
                      <a:r>
                        <a:rPr lang="en-IN" sz="1800" b="0" i="0" u="none" strike="noStrike" kern="1200" baseline="0" dirty="0">
                          <a:solidFill>
                            <a:schemeClr val="dk1"/>
                          </a:solidFill>
                          <a:latin typeface="+mn-lt"/>
                          <a:ea typeface="+mn-ea"/>
                          <a:cs typeface="+mn-cs"/>
                        </a:rPr>
                        <a:t>Medium frequency (MF)</a:t>
                      </a:r>
                      <a:endParaRPr lang="en-IN" dirty="0"/>
                    </a:p>
                  </a:txBody>
                  <a:tcPr/>
                </a:tc>
                <a:tc>
                  <a:txBody>
                    <a:bodyPr/>
                    <a:lstStyle/>
                    <a:p>
                      <a:r>
                        <a:rPr lang="en-IN" sz="1800" b="0" i="0" u="none" strike="noStrike" kern="1200" baseline="0" dirty="0">
                          <a:solidFill>
                            <a:schemeClr val="dk1"/>
                          </a:solidFill>
                          <a:latin typeface="+mn-lt"/>
                          <a:ea typeface="+mn-ea"/>
                          <a:cs typeface="+mn-cs"/>
                        </a:rPr>
                        <a:t>300 KHz to 3 MHz</a:t>
                      </a:r>
                      <a:endParaRPr lang="en-IN" dirty="0"/>
                    </a:p>
                  </a:txBody>
                  <a:tcPr/>
                </a:tc>
                <a:tc>
                  <a:txBody>
                    <a:bodyPr/>
                    <a:lstStyle/>
                    <a:p>
                      <a:r>
                        <a:rPr lang="en-IN" sz="1800" b="0" i="0" u="none" strike="noStrike" kern="1200" baseline="0" dirty="0">
                          <a:solidFill>
                            <a:schemeClr val="dk1"/>
                          </a:solidFill>
                          <a:latin typeface="+mn-lt"/>
                          <a:ea typeface="+mn-ea"/>
                          <a:cs typeface="+mn-cs"/>
                        </a:rPr>
                        <a:t>1 km to 100 m</a:t>
                      </a:r>
                      <a:endParaRPr lang="en-IN" dirty="0"/>
                    </a:p>
                  </a:txBody>
                  <a:tcPr/>
                </a:tc>
                <a:extLst>
                  <a:ext uri="{0D108BD9-81ED-4DB2-BD59-A6C34878D82A}">
                    <a16:rowId xmlns:a16="http://schemas.microsoft.com/office/drawing/2014/main" val="3808023225"/>
                  </a:ext>
                </a:extLst>
              </a:tr>
              <a:tr h="381495">
                <a:tc>
                  <a:txBody>
                    <a:bodyPr/>
                    <a:lstStyle/>
                    <a:p>
                      <a:r>
                        <a:rPr lang="en-IN" sz="1800" b="0" i="0" u="none" strike="noStrike" kern="1200" baseline="0" dirty="0">
                          <a:solidFill>
                            <a:schemeClr val="dk1"/>
                          </a:solidFill>
                          <a:latin typeface="+mn-lt"/>
                          <a:ea typeface="+mn-ea"/>
                          <a:cs typeface="+mn-cs"/>
                        </a:rPr>
                        <a:t>High frequency (HF)</a:t>
                      </a:r>
                      <a:endParaRPr lang="en-IN" dirty="0"/>
                    </a:p>
                  </a:txBody>
                  <a:tcPr/>
                </a:tc>
                <a:tc>
                  <a:txBody>
                    <a:bodyPr/>
                    <a:lstStyle/>
                    <a:p>
                      <a:r>
                        <a:rPr lang="en-IN" sz="1800" b="0" i="0" u="none" strike="noStrike" kern="1200" baseline="0" dirty="0">
                          <a:solidFill>
                            <a:schemeClr val="dk1"/>
                          </a:solidFill>
                          <a:latin typeface="+mn-lt"/>
                          <a:ea typeface="+mn-ea"/>
                          <a:cs typeface="+mn-cs"/>
                        </a:rPr>
                        <a:t>3 to 30 MHz</a:t>
                      </a:r>
                      <a:endParaRPr lang="en-IN" dirty="0"/>
                    </a:p>
                  </a:txBody>
                  <a:tcPr/>
                </a:tc>
                <a:tc>
                  <a:txBody>
                    <a:bodyPr/>
                    <a:lstStyle/>
                    <a:p>
                      <a:r>
                        <a:rPr lang="en-IN" sz="1800" b="0" i="0" u="none" strike="noStrike" kern="1200" baseline="0" dirty="0">
                          <a:solidFill>
                            <a:schemeClr val="dk1"/>
                          </a:solidFill>
                          <a:latin typeface="+mn-lt"/>
                          <a:ea typeface="+mn-ea"/>
                          <a:cs typeface="+mn-cs"/>
                        </a:rPr>
                        <a:t>100 m to 10 m</a:t>
                      </a:r>
                      <a:endParaRPr lang="en-IN" dirty="0"/>
                    </a:p>
                  </a:txBody>
                  <a:tcPr/>
                </a:tc>
                <a:extLst>
                  <a:ext uri="{0D108BD9-81ED-4DB2-BD59-A6C34878D82A}">
                    <a16:rowId xmlns:a16="http://schemas.microsoft.com/office/drawing/2014/main" val="3360976309"/>
                  </a:ext>
                </a:extLst>
              </a:tr>
              <a:tr h="381495">
                <a:tc>
                  <a:txBody>
                    <a:bodyPr/>
                    <a:lstStyle/>
                    <a:p>
                      <a:r>
                        <a:rPr lang="en-IN" sz="1800" b="0" i="0" u="none" strike="noStrike" kern="1200" baseline="0" dirty="0">
                          <a:solidFill>
                            <a:schemeClr val="dk1"/>
                          </a:solidFill>
                          <a:latin typeface="+mn-lt"/>
                          <a:ea typeface="+mn-ea"/>
                          <a:cs typeface="+mn-cs"/>
                        </a:rPr>
                        <a:t>Very high frequency (VHF)</a:t>
                      </a:r>
                      <a:endParaRPr lang="en-IN" dirty="0"/>
                    </a:p>
                  </a:txBody>
                  <a:tcPr/>
                </a:tc>
                <a:tc>
                  <a:txBody>
                    <a:bodyPr/>
                    <a:lstStyle/>
                    <a:p>
                      <a:r>
                        <a:rPr lang="en-IN" sz="1800" b="0" i="0" u="none" strike="noStrike" kern="1200" baseline="0" dirty="0">
                          <a:solidFill>
                            <a:schemeClr val="dk1"/>
                          </a:solidFill>
                          <a:latin typeface="+mn-lt"/>
                          <a:ea typeface="+mn-ea"/>
                          <a:cs typeface="+mn-cs"/>
                        </a:rPr>
                        <a:t>30 to 300 MHz</a:t>
                      </a:r>
                      <a:endParaRPr lang="en-IN" dirty="0"/>
                    </a:p>
                  </a:txBody>
                  <a:tcPr/>
                </a:tc>
                <a:tc>
                  <a:txBody>
                    <a:bodyPr/>
                    <a:lstStyle/>
                    <a:p>
                      <a:r>
                        <a:rPr lang="en-IN" sz="1800" b="0" i="0" u="none" strike="noStrike" kern="1200" baseline="0" dirty="0">
                          <a:solidFill>
                            <a:schemeClr val="dk1"/>
                          </a:solidFill>
                          <a:latin typeface="+mn-lt"/>
                          <a:ea typeface="+mn-ea"/>
                          <a:cs typeface="+mn-cs"/>
                        </a:rPr>
                        <a:t>10 m to 1 m</a:t>
                      </a:r>
                      <a:endParaRPr lang="en-IN" dirty="0"/>
                    </a:p>
                  </a:txBody>
                  <a:tcPr/>
                </a:tc>
                <a:extLst>
                  <a:ext uri="{0D108BD9-81ED-4DB2-BD59-A6C34878D82A}">
                    <a16:rowId xmlns:a16="http://schemas.microsoft.com/office/drawing/2014/main" val="3221112454"/>
                  </a:ext>
                </a:extLst>
              </a:tr>
              <a:tr h="381495">
                <a:tc>
                  <a:txBody>
                    <a:bodyPr/>
                    <a:lstStyle/>
                    <a:p>
                      <a:r>
                        <a:rPr lang="en-IN" sz="1800" b="0" i="0" u="none" strike="noStrike" kern="1200" baseline="0" dirty="0">
                          <a:solidFill>
                            <a:schemeClr val="dk1"/>
                          </a:solidFill>
                          <a:latin typeface="+mn-lt"/>
                          <a:ea typeface="+mn-ea"/>
                          <a:cs typeface="+mn-cs"/>
                        </a:rPr>
                        <a:t>Ultra high frequency (UHF)</a:t>
                      </a:r>
                      <a:endParaRPr lang="en-IN" dirty="0"/>
                    </a:p>
                  </a:txBody>
                  <a:tcPr/>
                </a:tc>
                <a:tc>
                  <a:txBody>
                    <a:bodyPr/>
                    <a:lstStyle/>
                    <a:p>
                      <a:r>
                        <a:rPr lang="en-IN" sz="1800" b="0" i="0" u="none" strike="noStrike" kern="1200" baseline="0" dirty="0">
                          <a:solidFill>
                            <a:schemeClr val="dk1"/>
                          </a:solidFill>
                          <a:latin typeface="+mn-lt"/>
                          <a:ea typeface="+mn-ea"/>
                          <a:cs typeface="+mn-cs"/>
                        </a:rPr>
                        <a:t>300 MHz to 3 GHz</a:t>
                      </a:r>
                      <a:endParaRPr lang="en-IN" dirty="0"/>
                    </a:p>
                  </a:txBody>
                  <a:tcPr/>
                </a:tc>
                <a:tc>
                  <a:txBody>
                    <a:bodyPr/>
                    <a:lstStyle/>
                    <a:p>
                      <a:r>
                        <a:rPr lang="en-IN" sz="1800" b="0" i="0" u="none" strike="noStrike" kern="1200" baseline="0" dirty="0">
                          <a:solidFill>
                            <a:schemeClr val="dk1"/>
                          </a:solidFill>
                          <a:latin typeface="+mn-lt"/>
                          <a:ea typeface="+mn-ea"/>
                          <a:cs typeface="+mn-cs"/>
                        </a:rPr>
                        <a:t>1 m to 10 cm</a:t>
                      </a:r>
                      <a:endParaRPr lang="en-IN" dirty="0"/>
                    </a:p>
                  </a:txBody>
                  <a:tcPr/>
                </a:tc>
                <a:extLst>
                  <a:ext uri="{0D108BD9-81ED-4DB2-BD59-A6C34878D82A}">
                    <a16:rowId xmlns:a16="http://schemas.microsoft.com/office/drawing/2014/main" val="1239288682"/>
                  </a:ext>
                </a:extLst>
              </a:tr>
              <a:tr h="381495">
                <a:tc>
                  <a:txBody>
                    <a:bodyPr/>
                    <a:lstStyle/>
                    <a:p>
                      <a:r>
                        <a:rPr lang="en-IN" sz="1800" b="0" i="0" u="none" strike="noStrike" kern="1200" baseline="0" dirty="0">
                          <a:solidFill>
                            <a:schemeClr val="dk1"/>
                          </a:solidFill>
                          <a:latin typeface="+mn-lt"/>
                          <a:ea typeface="+mn-ea"/>
                          <a:cs typeface="+mn-cs"/>
                        </a:rPr>
                        <a:t>Super high frequency (SHF)</a:t>
                      </a:r>
                      <a:endParaRPr lang="en-IN" dirty="0"/>
                    </a:p>
                  </a:txBody>
                  <a:tcPr/>
                </a:tc>
                <a:tc>
                  <a:txBody>
                    <a:bodyPr/>
                    <a:lstStyle/>
                    <a:p>
                      <a:r>
                        <a:rPr lang="en-IN" sz="1800" b="0" i="0" u="none" strike="noStrike" kern="1200" baseline="0" dirty="0">
                          <a:solidFill>
                            <a:schemeClr val="dk1"/>
                          </a:solidFill>
                          <a:latin typeface="+mn-lt"/>
                          <a:ea typeface="+mn-ea"/>
                          <a:cs typeface="+mn-cs"/>
                        </a:rPr>
                        <a:t>3 to 30 GHz</a:t>
                      </a:r>
                      <a:endParaRPr lang="en-IN" dirty="0"/>
                    </a:p>
                  </a:txBody>
                  <a:tcPr/>
                </a:tc>
                <a:tc>
                  <a:txBody>
                    <a:bodyPr/>
                    <a:lstStyle/>
                    <a:p>
                      <a:r>
                        <a:rPr lang="en-IN" sz="1800" b="0" i="0" u="none" strike="noStrike" kern="1200" baseline="0" dirty="0">
                          <a:solidFill>
                            <a:schemeClr val="dk1"/>
                          </a:solidFill>
                          <a:latin typeface="+mn-lt"/>
                          <a:ea typeface="+mn-ea"/>
                          <a:cs typeface="+mn-cs"/>
                        </a:rPr>
                        <a:t>10 cm to 1 cm</a:t>
                      </a:r>
                      <a:endParaRPr lang="en-IN" dirty="0"/>
                    </a:p>
                  </a:txBody>
                  <a:tcPr/>
                </a:tc>
                <a:extLst>
                  <a:ext uri="{0D108BD9-81ED-4DB2-BD59-A6C34878D82A}">
                    <a16:rowId xmlns:a16="http://schemas.microsoft.com/office/drawing/2014/main" val="3269174573"/>
                  </a:ext>
                </a:extLst>
              </a:tr>
              <a:tr h="381495">
                <a:tc>
                  <a:txBody>
                    <a:bodyPr/>
                    <a:lstStyle/>
                    <a:p>
                      <a:r>
                        <a:rPr lang="en-IN" sz="1800" b="0" i="0" u="none" strike="noStrike" kern="1200" baseline="0" dirty="0">
                          <a:solidFill>
                            <a:schemeClr val="dk1"/>
                          </a:solidFill>
                          <a:latin typeface="+mn-lt"/>
                          <a:ea typeface="+mn-ea"/>
                          <a:cs typeface="+mn-cs"/>
                        </a:rPr>
                        <a:t>Extremely high frequency (EHF)</a:t>
                      </a:r>
                      <a:endParaRPr lang="en-IN" dirty="0"/>
                    </a:p>
                  </a:txBody>
                  <a:tcPr/>
                </a:tc>
                <a:tc>
                  <a:txBody>
                    <a:bodyPr/>
                    <a:lstStyle/>
                    <a:p>
                      <a:r>
                        <a:rPr lang="en-IN" sz="1800" b="0" i="0" u="none" strike="noStrike" kern="1200" baseline="0" dirty="0">
                          <a:solidFill>
                            <a:schemeClr val="dk1"/>
                          </a:solidFill>
                          <a:latin typeface="+mn-lt"/>
                          <a:ea typeface="+mn-ea"/>
                          <a:cs typeface="+mn-cs"/>
                        </a:rPr>
                        <a:t>30 to 300 GHz</a:t>
                      </a:r>
                      <a:endParaRPr lang="en-IN" dirty="0"/>
                    </a:p>
                  </a:txBody>
                  <a:tcPr/>
                </a:tc>
                <a:tc>
                  <a:txBody>
                    <a:bodyPr/>
                    <a:lstStyle/>
                    <a:p>
                      <a:r>
                        <a:rPr lang="en-IN" sz="1800" b="0" i="0" u="none" strike="noStrike" kern="1200" baseline="0" dirty="0">
                          <a:solidFill>
                            <a:schemeClr val="dk1"/>
                          </a:solidFill>
                          <a:latin typeface="+mn-lt"/>
                          <a:ea typeface="+mn-ea"/>
                          <a:cs typeface="+mn-cs"/>
                        </a:rPr>
                        <a:t>1 cm to 1 mm</a:t>
                      </a:r>
                      <a:endParaRPr lang="en-IN" dirty="0"/>
                    </a:p>
                  </a:txBody>
                  <a:tcPr/>
                </a:tc>
                <a:extLst>
                  <a:ext uri="{0D108BD9-81ED-4DB2-BD59-A6C34878D82A}">
                    <a16:rowId xmlns:a16="http://schemas.microsoft.com/office/drawing/2014/main" val="3467588179"/>
                  </a:ext>
                </a:extLst>
              </a:tr>
            </a:tbl>
          </a:graphicData>
        </a:graphic>
      </p:graphicFrame>
    </p:spTree>
    <p:extLst>
      <p:ext uri="{BB962C8B-B14F-4D97-AF65-F5344CB8AC3E}">
        <p14:creationId xmlns:p14="http://schemas.microsoft.com/office/powerpoint/2010/main" val="1403077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p:txBody>
          <a:bodyPr/>
          <a:lstStyle/>
          <a:p>
            <a:r>
              <a:rPr lang="en-US" altLang="en-US" dirty="0"/>
              <a:t>An Overview of Wireless Technologies (1 of 2)</a:t>
            </a:r>
            <a:endParaRPr lang="en-IN" dirty="0"/>
          </a:p>
        </p:txBody>
      </p:sp>
      <p:sp>
        <p:nvSpPr>
          <p:cNvPr id="5" name="Text Placeholder 4">
            <a:extLst>
              <a:ext uri="{FF2B5EF4-FFF2-40B4-BE49-F238E27FC236}">
                <a16:creationId xmlns:a16="http://schemas.microsoft.com/office/drawing/2014/main" id="{DDD4F286-8DF4-49F9-81A5-0E1B45EB6F4A}"/>
              </a:ext>
            </a:extLst>
          </p:cNvPr>
          <p:cNvSpPr>
            <a:spLocks noGrp="1"/>
          </p:cNvSpPr>
          <p:nvPr>
            <p:ph type="body" sz="quarter" idx="17"/>
          </p:nvPr>
        </p:nvSpPr>
        <p:spPr/>
        <p:txBody>
          <a:bodyPr>
            <a:noAutofit/>
          </a:bodyPr>
          <a:lstStyle/>
          <a:p>
            <a:r>
              <a:rPr lang="en-US" altLang="en-US" b="1" dirty="0"/>
              <a:t>Infrared (IR) technology</a:t>
            </a:r>
          </a:p>
          <a:p>
            <a:pPr lvl="1"/>
            <a:r>
              <a:rPr lang="en-US" altLang="en-US" dirty="0"/>
              <a:t>Restricted to a single room or line of sight</a:t>
            </a:r>
          </a:p>
          <a:p>
            <a:pPr lvl="2"/>
            <a:r>
              <a:rPr lang="en-US" altLang="en-US" dirty="0"/>
              <a:t>Infrared light can’t be seen by the human eye</a:t>
            </a:r>
          </a:p>
          <a:p>
            <a:pPr lvl="3"/>
            <a:r>
              <a:rPr lang="en-US" altLang="en-US" dirty="0"/>
              <a:t>Cannot penetrate walls, ceilings, or floors</a:t>
            </a:r>
          </a:p>
          <a:p>
            <a:r>
              <a:rPr lang="en-US" altLang="en-US" b="1" dirty="0"/>
              <a:t>Narrowband</a:t>
            </a:r>
          </a:p>
          <a:p>
            <a:pPr lvl="1"/>
            <a:r>
              <a:rPr lang="en-US" altLang="en-US" dirty="0"/>
              <a:t>Uses microwave radio band frequencies to transmit data</a:t>
            </a:r>
          </a:p>
          <a:p>
            <a:pPr lvl="1"/>
            <a:r>
              <a:rPr lang="en-US" altLang="en-US" dirty="0"/>
              <a:t>Commonly used in:</a:t>
            </a:r>
          </a:p>
          <a:p>
            <a:pPr lvl="2"/>
            <a:r>
              <a:rPr lang="en-US" altLang="en-US" dirty="0"/>
              <a:t>Cordless phones</a:t>
            </a:r>
          </a:p>
          <a:p>
            <a:pPr lvl="2"/>
            <a:r>
              <a:rPr lang="en-US" altLang="en-US" dirty="0"/>
              <a:t>Garage door openers</a:t>
            </a:r>
          </a:p>
        </p:txBody>
      </p:sp>
    </p:spTree>
    <p:extLst>
      <p:ext uri="{BB962C8B-B14F-4D97-AF65-F5344CB8AC3E}">
        <p14:creationId xmlns:p14="http://schemas.microsoft.com/office/powerpoint/2010/main" val="1783778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a:xfrm>
            <a:off x="838200" y="365125"/>
            <a:ext cx="10515600" cy="672105"/>
          </a:xfrm>
        </p:spPr>
        <p:txBody>
          <a:bodyPr/>
          <a:lstStyle/>
          <a:p>
            <a:r>
              <a:rPr lang="en-US" altLang="en-US" dirty="0"/>
              <a:t>An Overview of Wireless Technologies (2 of 2)</a:t>
            </a:r>
            <a:endParaRPr lang="en-IN" dirty="0"/>
          </a:p>
        </p:txBody>
      </p:sp>
      <p:sp>
        <p:nvSpPr>
          <p:cNvPr id="5" name="Text Placeholder 4">
            <a:extLst>
              <a:ext uri="{FF2B5EF4-FFF2-40B4-BE49-F238E27FC236}">
                <a16:creationId xmlns:a16="http://schemas.microsoft.com/office/drawing/2014/main" id="{DDD4F286-8DF4-49F9-81A5-0E1B45EB6F4A}"/>
              </a:ext>
            </a:extLst>
          </p:cNvPr>
          <p:cNvSpPr>
            <a:spLocks noGrp="1"/>
          </p:cNvSpPr>
          <p:nvPr>
            <p:ph type="body" sz="quarter" idx="17"/>
          </p:nvPr>
        </p:nvSpPr>
        <p:spPr>
          <a:xfrm>
            <a:off x="743576" y="1638300"/>
            <a:ext cx="10711543" cy="4394200"/>
          </a:xfrm>
        </p:spPr>
        <p:txBody>
          <a:bodyPr>
            <a:noAutofit/>
          </a:bodyPr>
          <a:lstStyle/>
          <a:p>
            <a:r>
              <a:rPr lang="en-US" altLang="en-US" dirty="0"/>
              <a:t>Spread spectrum</a:t>
            </a:r>
          </a:p>
          <a:p>
            <a:pPr lvl="1"/>
            <a:r>
              <a:rPr lang="en-US" altLang="en-US" dirty="0"/>
              <a:t>To move over radio waves, data must be modulated on the carrier signal or channel</a:t>
            </a:r>
          </a:p>
          <a:p>
            <a:pPr lvl="2"/>
            <a:r>
              <a:rPr lang="en-US" altLang="en-US" b="1" dirty="0"/>
              <a:t>Modulation</a:t>
            </a:r>
          </a:p>
          <a:p>
            <a:pPr lvl="3"/>
            <a:r>
              <a:rPr lang="en-US" altLang="en-US" dirty="0"/>
              <a:t>Defines how data is placed on carrier signal</a:t>
            </a:r>
          </a:p>
          <a:p>
            <a:pPr lvl="2"/>
            <a:r>
              <a:rPr lang="en-US" altLang="en-US" dirty="0"/>
              <a:t>Spread spectrum modulation</a:t>
            </a:r>
          </a:p>
          <a:p>
            <a:pPr lvl="3"/>
            <a:r>
              <a:rPr lang="en-US" altLang="en-US" dirty="0"/>
              <a:t>Data is spread across a large-frequency bandwidth instead of traveling across just one frequency band</a:t>
            </a:r>
          </a:p>
          <a:p>
            <a:pPr lvl="1"/>
            <a:r>
              <a:rPr lang="en-US" altLang="en-US" dirty="0"/>
              <a:t>Uses the following methods:</a:t>
            </a:r>
          </a:p>
          <a:p>
            <a:pPr lvl="2"/>
            <a:r>
              <a:rPr lang="en-US" altLang="en-US" dirty="0"/>
              <a:t>Frequency-hopping spread spectrum (FHSS)</a:t>
            </a:r>
          </a:p>
          <a:p>
            <a:pPr lvl="2"/>
            <a:r>
              <a:rPr lang="en-US" altLang="en-US" dirty="0"/>
              <a:t>Direct sequence spread spectrum (DSSS)</a:t>
            </a:r>
          </a:p>
          <a:p>
            <a:pPr lvl="2"/>
            <a:r>
              <a:rPr lang="en-US" altLang="en-US" dirty="0"/>
              <a:t>Orthogonal frequency division multiplexing (OFDM)</a:t>
            </a:r>
          </a:p>
          <a:p>
            <a:pPr lvl="2"/>
            <a:r>
              <a:rPr lang="en-US" altLang="en-US" dirty="0"/>
              <a:t>Orthogonal frequency division multiplexing Access (OFDMA)</a:t>
            </a:r>
          </a:p>
        </p:txBody>
      </p:sp>
    </p:spTree>
    <p:extLst>
      <p:ext uri="{BB962C8B-B14F-4D97-AF65-F5344CB8AC3E}">
        <p14:creationId xmlns:p14="http://schemas.microsoft.com/office/powerpoint/2010/main" val="304739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B80130-72C9-41FC-8599-88CBF27BC6C5}"/>
              </a:ext>
            </a:extLst>
          </p:cNvPr>
          <p:cNvSpPr>
            <a:spLocks noGrp="1"/>
          </p:cNvSpPr>
          <p:nvPr>
            <p:ph type="title"/>
          </p:nvPr>
        </p:nvSpPr>
        <p:spPr/>
        <p:txBody>
          <a:bodyPr/>
          <a:lstStyle/>
          <a:p>
            <a:r>
              <a:rPr lang="en-US" altLang="en-US" dirty="0"/>
              <a:t>Additional IEEE 802.11 Projects (1 of 5)</a:t>
            </a:r>
            <a:endParaRPr lang="en-IN" dirty="0"/>
          </a:p>
        </p:txBody>
      </p:sp>
      <p:sp>
        <p:nvSpPr>
          <p:cNvPr id="6" name="Text Placeholder 5">
            <a:extLst>
              <a:ext uri="{FF2B5EF4-FFF2-40B4-BE49-F238E27FC236}">
                <a16:creationId xmlns:a16="http://schemas.microsoft.com/office/drawing/2014/main" id="{1560DD7E-8221-45EC-B849-91DC33361686}"/>
              </a:ext>
            </a:extLst>
          </p:cNvPr>
          <p:cNvSpPr>
            <a:spLocks noGrp="1"/>
          </p:cNvSpPr>
          <p:nvPr>
            <p:ph type="body" sz="quarter" idx="17"/>
          </p:nvPr>
        </p:nvSpPr>
        <p:spPr/>
        <p:txBody>
          <a:bodyPr>
            <a:noAutofit/>
          </a:bodyPr>
          <a:lstStyle/>
          <a:p>
            <a:pPr eaLnBrk="1" hangingPunct="1"/>
            <a:r>
              <a:rPr lang="en-US" altLang="en-US" dirty="0"/>
              <a:t>802.11b (referred to as Wi-Fi)</a:t>
            </a:r>
          </a:p>
          <a:p>
            <a:pPr lvl="1" eaLnBrk="1" hangingPunct="1"/>
            <a:r>
              <a:rPr lang="en-US" altLang="en-US" dirty="0"/>
              <a:t>Operates in the 2.4 GHz band</a:t>
            </a:r>
          </a:p>
          <a:p>
            <a:pPr lvl="1" eaLnBrk="1" hangingPunct="1"/>
            <a:r>
              <a:rPr lang="en-US" altLang="en-US" dirty="0"/>
              <a:t>Throughput increased to 11 Mbps from the 1 or 2 Mbps of the original 802.11</a:t>
            </a:r>
          </a:p>
          <a:p>
            <a:pPr lvl="1" eaLnBrk="1" hangingPunct="1"/>
            <a:r>
              <a:rPr lang="en-US" altLang="en-US" dirty="0"/>
              <a:t>Allows for 11 separate channels to prevent overlapping signals</a:t>
            </a:r>
          </a:p>
          <a:p>
            <a:pPr lvl="2" eaLnBrk="1" hangingPunct="1"/>
            <a:r>
              <a:rPr lang="en-US" altLang="en-US" dirty="0"/>
              <a:t>Only three channels (1, 6, and 11) can be combined without overlapping and creating interference</a:t>
            </a:r>
          </a:p>
          <a:p>
            <a:pPr lvl="1" eaLnBrk="1" hangingPunct="1"/>
            <a:r>
              <a:rPr lang="en-US" altLang="en-US" dirty="0"/>
              <a:t>Introduced Wired Equivalent Privacy (WEP)</a:t>
            </a:r>
          </a:p>
        </p:txBody>
      </p:sp>
    </p:spTree>
    <p:extLst>
      <p:ext uri="{BB962C8B-B14F-4D97-AF65-F5344CB8AC3E}">
        <p14:creationId xmlns:p14="http://schemas.microsoft.com/office/powerpoint/2010/main" val="3831289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AD0F13-2FAF-4F1D-A722-A5FDCF9DAF4D}"/>
              </a:ext>
            </a:extLst>
          </p:cNvPr>
          <p:cNvSpPr>
            <a:spLocks noGrp="1"/>
          </p:cNvSpPr>
          <p:nvPr>
            <p:ph type="title"/>
          </p:nvPr>
        </p:nvSpPr>
        <p:spPr/>
        <p:txBody>
          <a:bodyPr/>
          <a:lstStyle/>
          <a:p>
            <a:r>
              <a:rPr lang="en-US" altLang="en-US" dirty="0"/>
              <a:t>Additional IEEE 802.11 Projects (2 of 5)</a:t>
            </a:r>
            <a:endParaRPr lang="en-IN" dirty="0"/>
          </a:p>
        </p:txBody>
      </p:sp>
      <p:sp>
        <p:nvSpPr>
          <p:cNvPr id="7" name="Text Placeholder 6">
            <a:extLst>
              <a:ext uri="{FF2B5EF4-FFF2-40B4-BE49-F238E27FC236}">
                <a16:creationId xmlns:a16="http://schemas.microsoft.com/office/drawing/2014/main" id="{045CD120-AFFC-4BEA-A617-47DCF0109B5C}"/>
              </a:ext>
            </a:extLst>
          </p:cNvPr>
          <p:cNvSpPr>
            <a:spLocks noGrp="1"/>
          </p:cNvSpPr>
          <p:nvPr>
            <p:ph type="body" sz="quarter" idx="17"/>
          </p:nvPr>
        </p:nvSpPr>
        <p:spPr/>
        <p:txBody>
          <a:bodyPr>
            <a:noAutofit/>
          </a:bodyPr>
          <a:lstStyle/>
          <a:p>
            <a:pPr eaLnBrk="1" hangingPunct="1"/>
            <a:r>
              <a:rPr lang="en-US" altLang="en-US" dirty="0"/>
              <a:t>802.11a standard</a:t>
            </a:r>
          </a:p>
          <a:p>
            <a:pPr lvl="1" eaLnBrk="1" hangingPunct="1"/>
            <a:r>
              <a:rPr lang="en-US" altLang="en-US" dirty="0"/>
              <a:t>Has a different operating frequency range from 802.11 and 802.11b </a:t>
            </a:r>
          </a:p>
          <a:p>
            <a:pPr lvl="1"/>
            <a:r>
              <a:rPr lang="en-US" altLang="en-US" dirty="0"/>
              <a:t>Operates in three distinct bands in the 5 GHz range</a:t>
            </a:r>
          </a:p>
          <a:p>
            <a:pPr lvl="1" eaLnBrk="1" hangingPunct="1"/>
            <a:r>
              <a:rPr lang="en-US" altLang="en-US" dirty="0"/>
              <a:t>Throughput increases to 54 Mbps</a:t>
            </a:r>
          </a:p>
          <a:p>
            <a:pPr eaLnBrk="1" hangingPunct="1"/>
            <a:r>
              <a:rPr lang="en-US" altLang="en-US" dirty="0"/>
              <a:t>802.11g standard</a:t>
            </a:r>
          </a:p>
          <a:p>
            <a:pPr lvl="1" eaLnBrk="1" hangingPunct="1"/>
            <a:r>
              <a:rPr lang="en-US" altLang="en-US" dirty="0"/>
              <a:t>Operates in the 2.4 GHz range</a:t>
            </a:r>
          </a:p>
          <a:p>
            <a:pPr lvl="1" eaLnBrk="1" hangingPunct="1"/>
            <a:r>
              <a:rPr lang="en-US" altLang="en-US" dirty="0"/>
              <a:t>Because it uses a different modulation, it uses the OFDM method</a:t>
            </a:r>
          </a:p>
          <a:p>
            <a:pPr lvl="2"/>
            <a:r>
              <a:rPr lang="en-US" altLang="en-US" dirty="0"/>
              <a:t>Increases the throughput to 54 Mbps</a:t>
            </a:r>
          </a:p>
        </p:txBody>
      </p:sp>
    </p:spTree>
    <p:extLst>
      <p:ext uri="{BB962C8B-B14F-4D97-AF65-F5344CB8AC3E}">
        <p14:creationId xmlns:p14="http://schemas.microsoft.com/office/powerpoint/2010/main" val="288985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AD0F13-2FAF-4F1D-A722-A5FDCF9DAF4D}"/>
              </a:ext>
            </a:extLst>
          </p:cNvPr>
          <p:cNvSpPr>
            <a:spLocks noGrp="1"/>
          </p:cNvSpPr>
          <p:nvPr>
            <p:ph type="title"/>
          </p:nvPr>
        </p:nvSpPr>
        <p:spPr/>
        <p:txBody>
          <a:bodyPr/>
          <a:lstStyle/>
          <a:p>
            <a:r>
              <a:rPr lang="en-US" altLang="en-US" dirty="0"/>
              <a:t>Additional IEEE 802.11 Projects (3 of 5)</a:t>
            </a:r>
            <a:endParaRPr lang="en-IN" dirty="0"/>
          </a:p>
        </p:txBody>
      </p:sp>
      <p:sp>
        <p:nvSpPr>
          <p:cNvPr id="7" name="Text Placeholder 6">
            <a:extLst>
              <a:ext uri="{FF2B5EF4-FFF2-40B4-BE49-F238E27FC236}">
                <a16:creationId xmlns:a16="http://schemas.microsoft.com/office/drawing/2014/main" id="{045CD120-AFFC-4BEA-A617-47DCF0109B5C}"/>
              </a:ext>
            </a:extLst>
          </p:cNvPr>
          <p:cNvSpPr>
            <a:spLocks noGrp="1"/>
          </p:cNvSpPr>
          <p:nvPr>
            <p:ph type="body" sz="quarter" idx="17"/>
          </p:nvPr>
        </p:nvSpPr>
        <p:spPr/>
        <p:txBody>
          <a:bodyPr>
            <a:noAutofit/>
          </a:bodyPr>
          <a:lstStyle/>
          <a:p>
            <a:pPr eaLnBrk="1" hangingPunct="1"/>
            <a:r>
              <a:rPr lang="en-US" altLang="en-US" dirty="0"/>
              <a:t>802.11i standard</a:t>
            </a:r>
          </a:p>
          <a:p>
            <a:pPr lvl="1" eaLnBrk="1" hangingPunct="1"/>
            <a:r>
              <a:rPr lang="en-US" altLang="en-US" dirty="0"/>
              <a:t>Introduced Wi-Fi Protected Access (WPA)</a:t>
            </a:r>
          </a:p>
          <a:p>
            <a:pPr lvl="1" eaLnBrk="1" hangingPunct="1"/>
            <a:r>
              <a:rPr lang="en-US" altLang="en-US" dirty="0"/>
              <a:t>Corrected many security vulnerabilities in 802.11b</a:t>
            </a:r>
          </a:p>
          <a:p>
            <a:pPr lvl="1" eaLnBrk="1" hangingPunct="1"/>
            <a:r>
              <a:rPr lang="en-US" altLang="en-US" dirty="0"/>
              <a:t>Most important standard for security professionals</a:t>
            </a:r>
          </a:p>
          <a:p>
            <a:pPr eaLnBrk="1" hangingPunct="1"/>
            <a:r>
              <a:rPr lang="en-US" altLang="en-US" dirty="0"/>
              <a:t>802.11e standard</a:t>
            </a:r>
          </a:p>
          <a:p>
            <a:pPr lvl="1" eaLnBrk="1" hangingPunct="1"/>
            <a:r>
              <a:rPr lang="en-US" altLang="en-US" dirty="0"/>
              <a:t>Has improvements that address the problem of interference</a:t>
            </a:r>
          </a:p>
          <a:p>
            <a:pPr lvl="2" eaLnBrk="1" hangingPunct="1"/>
            <a:r>
              <a:rPr lang="en-US" altLang="en-US" dirty="0"/>
              <a:t>When interference is detected, signals can jump to another frequency more quickly</a:t>
            </a:r>
          </a:p>
          <a:p>
            <a:r>
              <a:rPr lang="en-US" altLang="en-US" dirty="0"/>
              <a:t>802.11n standard</a:t>
            </a:r>
          </a:p>
          <a:p>
            <a:pPr lvl="1"/>
            <a:r>
              <a:rPr lang="en-US" altLang="en-US" dirty="0"/>
              <a:t>Operates in the same frequency and uses same encoding as 802.11g</a:t>
            </a:r>
          </a:p>
          <a:p>
            <a:pPr lvl="1"/>
            <a:r>
              <a:rPr lang="en-US" altLang="en-US" dirty="0"/>
              <a:t>Uses multiple antennas and wider channels</a:t>
            </a:r>
          </a:p>
          <a:p>
            <a:pPr lvl="2"/>
            <a:r>
              <a:rPr lang="en-US" altLang="en-US" dirty="0"/>
              <a:t>Increases the throughput to 600 Mbps</a:t>
            </a:r>
          </a:p>
        </p:txBody>
      </p:sp>
    </p:spTree>
    <p:extLst>
      <p:ext uri="{BB962C8B-B14F-4D97-AF65-F5344CB8AC3E}">
        <p14:creationId xmlns:p14="http://schemas.microsoft.com/office/powerpoint/2010/main" val="3888504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AD0F13-2FAF-4F1D-A722-A5FDCF9DAF4D}"/>
              </a:ext>
            </a:extLst>
          </p:cNvPr>
          <p:cNvSpPr>
            <a:spLocks noGrp="1"/>
          </p:cNvSpPr>
          <p:nvPr>
            <p:ph type="title"/>
          </p:nvPr>
        </p:nvSpPr>
        <p:spPr/>
        <p:txBody>
          <a:bodyPr/>
          <a:lstStyle/>
          <a:p>
            <a:r>
              <a:rPr lang="en-US" altLang="en-US" dirty="0"/>
              <a:t>Additional IEEE 802.11 Projects (4 of 5)</a:t>
            </a:r>
            <a:endParaRPr lang="en-IN" dirty="0"/>
          </a:p>
        </p:txBody>
      </p:sp>
      <p:sp>
        <p:nvSpPr>
          <p:cNvPr id="7" name="Text Placeholder 6">
            <a:extLst>
              <a:ext uri="{FF2B5EF4-FFF2-40B4-BE49-F238E27FC236}">
                <a16:creationId xmlns:a16="http://schemas.microsoft.com/office/drawing/2014/main" id="{045CD120-AFFC-4BEA-A617-47DCF0109B5C}"/>
              </a:ext>
            </a:extLst>
          </p:cNvPr>
          <p:cNvSpPr>
            <a:spLocks noGrp="1"/>
          </p:cNvSpPr>
          <p:nvPr>
            <p:ph type="body" sz="quarter" idx="17"/>
          </p:nvPr>
        </p:nvSpPr>
        <p:spPr/>
        <p:txBody>
          <a:bodyPr>
            <a:noAutofit/>
          </a:bodyPr>
          <a:lstStyle/>
          <a:p>
            <a:pPr eaLnBrk="1" hangingPunct="1"/>
            <a:r>
              <a:rPr lang="en-US" altLang="en-US" dirty="0"/>
              <a:t>802.11ac standard</a:t>
            </a:r>
          </a:p>
          <a:p>
            <a:pPr lvl="1" eaLnBrk="1" hangingPunct="1"/>
            <a:r>
              <a:rPr lang="en-US" altLang="en-US" dirty="0"/>
              <a:t>Uses the 5 GHz band</a:t>
            </a:r>
          </a:p>
          <a:p>
            <a:pPr lvl="1" eaLnBrk="1" hangingPunct="1"/>
            <a:r>
              <a:rPr lang="en-US" altLang="en-US" dirty="0"/>
              <a:t>Allows for higher throughput (up to 1 gigabit per second)</a:t>
            </a:r>
          </a:p>
          <a:p>
            <a:pPr eaLnBrk="1" hangingPunct="1"/>
            <a:r>
              <a:rPr lang="en-US" altLang="en-US" dirty="0"/>
              <a:t>802.11ad standard</a:t>
            </a:r>
          </a:p>
          <a:p>
            <a:pPr lvl="1" eaLnBrk="1" hangingPunct="1"/>
            <a:r>
              <a:rPr lang="en-US" altLang="en-US" dirty="0"/>
              <a:t>Dubbed “WiGig”</a:t>
            </a:r>
          </a:p>
          <a:p>
            <a:pPr lvl="1" eaLnBrk="1" hangingPunct="1"/>
            <a:r>
              <a:rPr lang="en-US" altLang="en-US" dirty="0"/>
              <a:t>Allows for transfer rates up to 7 gigabits per second over the 2.4 GHz, 5 GHz, and 60 GHz bands</a:t>
            </a:r>
          </a:p>
        </p:txBody>
      </p:sp>
    </p:spTree>
    <p:extLst>
      <p:ext uri="{BB962C8B-B14F-4D97-AF65-F5344CB8AC3E}">
        <p14:creationId xmlns:p14="http://schemas.microsoft.com/office/powerpoint/2010/main" val="2480329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85C-E736-4579-9701-27091A38A9D2}"/>
              </a:ext>
            </a:extLst>
          </p:cNvPr>
          <p:cNvSpPr>
            <a:spLocks noGrp="1"/>
          </p:cNvSpPr>
          <p:nvPr>
            <p:ph type="title"/>
          </p:nvPr>
        </p:nvSpPr>
        <p:spPr/>
        <p:txBody>
          <a:bodyPr/>
          <a:lstStyle/>
          <a:p>
            <a:r>
              <a:rPr lang="en-US" altLang="en-US" dirty="0"/>
              <a:t>Understanding Wireless Technology</a:t>
            </a:r>
            <a:endParaRPr lang="en-IN" dirty="0"/>
          </a:p>
        </p:txBody>
      </p:sp>
      <p:sp>
        <p:nvSpPr>
          <p:cNvPr id="3" name="Text Placeholder 2">
            <a:extLst>
              <a:ext uri="{FF2B5EF4-FFF2-40B4-BE49-F238E27FC236}">
                <a16:creationId xmlns:a16="http://schemas.microsoft.com/office/drawing/2014/main" id="{8B2BB213-BEFF-48FD-A4A3-34D3E6186184}"/>
              </a:ext>
            </a:extLst>
          </p:cNvPr>
          <p:cNvSpPr>
            <a:spLocks noGrp="1"/>
          </p:cNvSpPr>
          <p:nvPr>
            <p:ph type="body" sz="quarter" idx="17"/>
          </p:nvPr>
        </p:nvSpPr>
        <p:spPr/>
        <p:txBody>
          <a:bodyPr/>
          <a:lstStyle/>
          <a:p>
            <a:r>
              <a:rPr lang="en-US" altLang="en-US" dirty="0"/>
              <a:t>For a wireless network to function, you must have:</a:t>
            </a:r>
          </a:p>
          <a:p>
            <a:pPr lvl="1"/>
            <a:r>
              <a:rPr lang="en-US" altLang="en-US" dirty="0"/>
              <a:t>The right hardware and software</a:t>
            </a:r>
          </a:p>
          <a:p>
            <a:pPr lvl="1"/>
            <a:r>
              <a:rPr lang="en-US" altLang="en-US" dirty="0"/>
              <a:t>Technology that sends and receives radio waves</a:t>
            </a:r>
          </a:p>
          <a:p>
            <a:r>
              <a:rPr lang="en-US" altLang="en-US" dirty="0"/>
              <a:t>Wireless technology is part of daily life</a:t>
            </a:r>
          </a:p>
          <a:p>
            <a:pPr lvl="1"/>
            <a:r>
              <a:rPr lang="en-US" altLang="en-US" dirty="0"/>
              <a:t>Baby monitors</a:t>
            </a:r>
          </a:p>
          <a:p>
            <a:pPr lvl="1"/>
            <a:r>
              <a:rPr lang="en-US" altLang="en-US" dirty="0"/>
              <a:t>Cell phones and smartphones</a:t>
            </a:r>
          </a:p>
          <a:p>
            <a:pPr lvl="1"/>
            <a:r>
              <a:rPr lang="en-US" altLang="en-US" dirty="0"/>
              <a:t>Global positioning system (GPS) devices</a:t>
            </a:r>
          </a:p>
          <a:p>
            <a:pPr lvl="1"/>
            <a:r>
              <a:rPr lang="en-US" altLang="en-US" dirty="0"/>
              <a:t>Keyless entry, remote controls, and garage door openers</a:t>
            </a:r>
          </a:p>
          <a:p>
            <a:pPr lvl="1"/>
            <a:r>
              <a:rPr lang="en-US" altLang="en-US" dirty="0"/>
              <a:t>Two-way radios</a:t>
            </a:r>
          </a:p>
          <a:p>
            <a:pPr lvl="1"/>
            <a:r>
              <a:rPr lang="en-US" altLang="en-US" dirty="0"/>
              <a:t>Bluetooth speakers</a:t>
            </a:r>
          </a:p>
        </p:txBody>
      </p:sp>
    </p:spTree>
    <p:extLst>
      <p:ext uri="{BB962C8B-B14F-4D97-AF65-F5344CB8AC3E}">
        <p14:creationId xmlns:p14="http://schemas.microsoft.com/office/powerpoint/2010/main" val="1917845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AE55-7943-4B07-87A0-0D7ABCBD20A6}"/>
              </a:ext>
            </a:extLst>
          </p:cNvPr>
          <p:cNvSpPr>
            <a:spLocks noGrp="1"/>
          </p:cNvSpPr>
          <p:nvPr>
            <p:ph type="title"/>
          </p:nvPr>
        </p:nvSpPr>
        <p:spPr/>
        <p:txBody>
          <a:bodyPr/>
          <a:lstStyle/>
          <a:p>
            <a:r>
              <a:rPr lang="en-US" altLang="en-US" dirty="0"/>
              <a:t>Additional IEEE 802.11 Projects (5 of 5)</a:t>
            </a:r>
            <a:endParaRPr lang="en-IN" dirty="0"/>
          </a:p>
        </p:txBody>
      </p:sp>
      <p:sp>
        <p:nvSpPr>
          <p:cNvPr id="3" name="Text Placeholder 2">
            <a:extLst>
              <a:ext uri="{FF2B5EF4-FFF2-40B4-BE49-F238E27FC236}">
                <a16:creationId xmlns:a16="http://schemas.microsoft.com/office/drawing/2014/main" id="{9BDB5CB3-6FF6-43F7-9A17-BF1719BAC87E}"/>
              </a:ext>
            </a:extLst>
          </p:cNvPr>
          <p:cNvSpPr>
            <a:spLocks noGrp="1"/>
          </p:cNvSpPr>
          <p:nvPr>
            <p:ph type="body" sz="quarter" idx="17"/>
          </p:nvPr>
        </p:nvSpPr>
        <p:spPr/>
        <p:txBody>
          <a:bodyPr>
            <a:noAutofit/>
          </a:bodyPr>
          <a:lstStyle/>
          <a:p>
            <a:r>
              <a:rPr lang="en-US" altLang="en-US" dirty="0"/>
              <a:t>802.11ah standard</a:t>
            </a:r>
          </a:p>
          <a:p>
            <a:pPr lvl="1"/>
            <a:r>
              <a:rPr lang="en-US" altLang="en-US" dirty="0"/>
              <a:t>Targets lower energy consumption</a:t>
            </a:r>
          </a:p>
          <a:p>
            <a:pPr lvl="1"/>
            <a:r>
              <a:rPr lang="en-US" altLang="en-US" dirty="0"/>
              <a:t>Creates extended-range Wi-Fi networks</a:t>
            </a:r>
          </a:p>
          <a:p>
            <a:pPr algn="l"/>
            <a:r>
              <a:rPr lang="en-US" dirty="0"/>
              <a:t>802.11aj standard</a:t>
            </a:r>
          </a:p>
          <a:p>
            <a:pPr lvl="1"/>
            <a:r>
              <a:rPr lang="en-US" dirty="0"/>
              <a:t>Known as the China Millimeter Wave</a:t>
            </a:r>
          </a:p>
          <a:p>
            <a:pPr lvl="1"/>
            <a:r>
              <a:rPr lang="en-US" dirty="0"/>
              <a:t>Goal: Maintain backward compatibility with 802.11ad</a:t>
            </a:r>
          </a:p>
          <a:p>
            <a:pPr lvl="1"/>
            <a:r>
              <a:rPr lang="en-US" dirty="0"/>
              <a:t>Technology uses the 45 GHz and 60 GHz spectrums uniquely available in China</a:t>
            </a:r>
          </a:p>
          <a:p>
            <a:pPr algn="l"/>
            <a:r>
              <a:rPr lang="en-US" dirty="0"/>
              <a:t>The 802.11x standard</a:t>
            </a:r>
          </a:p>
          <a:p>
            <a:pPr lvl="1"/>
            <a:r>
              <a:rPr lang="en-US" dirty="0"/>
              <a:t>Branded as Wi-Fi 6</a:t>
            </a:r>
          </a:p>
          <a:p>
            <a:pPr lvl="1"/>
            <a:r>
              <a:rPr lang="en-US" dirty="0"/>
              <a:t>Replaces 802.11ac as the de facto wireless standard</a:t>
            </a:r>
          </a:p>
          <a:p>
            <a:pPr lvl="1"/>
            <a:r>
              <a:rPr lang="en-US" dirty="0"/>
              <a:t>Wi-Fi 6 maxes out at 10 Gbps, uses less power, is more reliable in congested environments, and supports better security</a:t>
            </a:r>
            <a:endParaRPr lang="en-IN" dirty="0"/>
          </a:p>
        </p:txBody>
      </p:sp>
    </p:spTree>
    <p:extLst>
      <p:ext uri="{BB962C8B-B14F-4D97-AF65-F5344CB8AC3E}">
        <p14:creationId xmlns:p14="http://schemas.microsoft.com/office/powerpoint/2010/main" val="1591754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AD0F13-2FAF-4F1D-A722-A5FDCF9DAF4D}"/>
              </a:ext>
            </a:extLst>
          </p:cNvPr>
          <p:cNvSpPr>
            <a:spLocks noGrp="1"/>
          </p:cNvSpPr>
          <p:nvPr>
            <p:ph type="title"/>
          </p:nvPr>
        </p:nvSpPr>
        <p:spPr/>
        <p:txBody>
          <a:bodyPr/>
          <a:lstStyle/>
          <a:p>
            <a:r>
              <a:rPr lang="en-US" altLang="en-US" dirty="0"/>
              <a:t>Additional IEEE 802 Standards (1 of 2)</a:t>
            </a:r>
            <a:endParaRPr lang="en-IN" dirty="0"/>
          </a:p>
        </p:txBody>
      </p:sp>
      <p:sp>
        <p:nvSpPr>
          <p:cNvPr id="7" name="Text Placeholder 6">
            <a:extLst>
              <a:ext uri="{FF2B5EF4-FFF2-40B4-BE49-F238E27FC236}">
                <a16:creationId xmlns:a16="http://schemas.microsoft.com/office/drawing/2014/main" id="{045CD120-AFFC-4BEA-A617-47DCF0109B5C}"/>
              </a:ext>
            </a:extLst>
          </p:cNvPr>
          <p:cNvSpPr>
            <a:spLocks noGrp="1"/>
          </p:cNvSpPr>
          <p:nvPr>
            <p:ph type="body" sz="quarter" idx="17"/>
          </p:nvPr>
        </p:nvSpPr>
        <p:spPr/>
        <p:txBody>
          <a:bodyPr>
            <a:noAutofit/>
          </a:bodyPr>
          <a:lstStyle/>
          <a:p>
            <a:pPr eaLnBrk="1" hangingPunct="1"/>
            <a:r>
              <a:rPr lang="en-US" altLang="en-US" dirty="0"/>
              <a:t>802.15 standard</a:t>
            </a:r>
          </a:p>
          <a:p>
            <a:pPr lvl="1" eaLnBrk="1" hangingPunct="1"/>
            <a:r>
              <a:rPr lang="en-US" altLang="en-US" dirty="0"/>
              <a:t>Addresses networking devices in one person’s workspace</a:t>
            </a:r>
          </a:p>
          <a:p>
            <a:pPr lvl="2" eaLnBrk="1" hangingPunct="1"/>
            <a:r>
              <a:rPr lang="en-US" altLang="en-US" b="1" dirty="0"/>
              <a:t>Wireless personal area network (WPAN)</a:t>
            </a:r>
          </a:p>
          <a:p>
            <a:pPr lvl="2" eaLnBrk="1" hangingPunct="1"/>
            <a:r>
              <a:rPr lang="en-US" altLang="en-US" dirty="0"/>
              <a:t>Bluetooth is a common example</a:t>
            </a:r>
          </a:p>
          <a:p>
            <a:pPr eaLnBrk="1" hangingPunct="1"/>
            <a:r>
              <a:rPr lang="en-US" altLang="en-US" dirty="0"/>
              <a:t>802.16 standard</a:t>
            </a:r>
          </a:p>
          <a:p>
            <a:pPr lvl="1" eaLnBrk="1" hangingPunct="1"/>
            <a:r>
              <a:rPr lang="en-US" altLang="en-US" dirty="0"/>
              <a:t>Covers wireless </a:t>
            </a:r>
            <a:r>
              <a:rPr lang="en-US" altLang="en-US" b="1" dirty="0"/>
              <a:t>metropolitan area networks </a:t>
            </a:r>
            <a:r>
              <a:rPr lang="en-US" altLang="en-US" dirty="0"/>
              <a:t>(</a:t>
            </a:r>
            <a:r>
              <a:rPr lang="en-US" altLang="en-US" b="1" dirty="0"/>
              <a:t>M A Ns</a:t>
            </a:r>
            <a:r>
              <a:rPr lang="en-US" altLang="en-US" dirty="0"/>
              <a:t>)</a:t>
            </a:r>
          </a:p>
          <a:p>
            <a:pPr lvl="1"/>
            <a:r>
              <a:rPr lang="en-US" altLang="en-US" dirty="0"/>
              <a:t>Defines the Wireless M A N Air Interface for wireless M A Ns</a:t>
            </a:r>
          </a:p>
          <a:p>
            <a:pPr lvl="1"/>
            <a:r>
              <a:rPr lang="en-US" altLang="en-US" dirty="0"/>
              <a:t>Addresses the limited distance available for 802.11b WLANs</a:t>
            </a:r>
          </a:p>
          <a:p>
            <a:pPr lvl="1"/>
            <a:r>
              <a:rPr lang="en-US" altLang="en-US" b="1" dirty="0"/>
              <a:t>Worldwide Interoperability for Microwave Access (WiMAX)</a:t>
            </a:r>
          </a:p>
          <a:p>
            <a:pPr lvl="2"/>
            <a:r>
              <a:rPr lang="en-US" altLang="en-US" dirty="0"/>
              <a:t>Most widely used implementation of</a:t>
            </a:r>
            <a:r>
              <a:rPr lang="en-US" altLang="en-US" b="1" dirty="0"/>
              <a:t> </a:t>
            </a:r>
            <a:r>
              <a:rPr lang="en-US" altLang="en-US" dirty="0"/>
              <a:t>wireless M A N technology</a:t>
            </a:r>
          </a:p>
        </p:txBody>
      </p:sp>
    </p:spTree>
    <p:extLst>
      <p:ext uri="{BB962C8B-B14F-4D97-AF65-F5344CB8AC3E}">
        <p14:creationId xmlns:p14="http://schemas.microsoft.com/office/powerpoint/2010/main" val="1923846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AD0F13-2FAF-4F1D-A722-A5FDCF9DAF4D}"/>
              </a:ext>
            </a:extLst>
          </p:cNvPr>
          <p:cNvSpPr>
            <a:spLocks noGrp="1"/>
          </p:cNvSpPr>
          <p:nvPr>
            <p:ph type="title"/>
          </p:nvPr>
        </p:nvSpPr>
        <p:spPr/>
        <p:txBody>
          <a:bodyPr/>
          <a:lstStyle/>
          <a:p>
            <a:r>
              <a:rPr lang="en-US" altLang="en-US" dirty="0"/>
              <a:t>Additional IEEE 802 Standards (2 of 2)</a:t>
            </a:r>
            <a:endParaRPr lang="en-IN" dirty="0"/>
          </a:p>
        </p:txBody>
      </p:sp>
      <p:sp>
        <p:nvSpPr>
          <p:cNvPr id="7" name="Text Placeholder 6">
            <a:extLst>
              <a:ext uri="{FF2B5EF4-FFF2-40B4-BE49-F238E27FC236}">
                <a16:creationId xmlns:a16="http://schemas.microsoft.com/office/drawing/2014/main" id="{045CD120-AFFC-4BEA-A617-47DCF0109B5C}"/>
              </a:ext>
            </a:extLst>
          </p:cNvPr>
          <p:cNvSpPr>
            <a:spLocks noGrp="1"/>
          </p:cNvSpPr>
          <p:nvPr>
            <p:ph type="body" sz="quarter" idx="17"/>
          </p:nvPr>
        </p:nvSpPr>
        <p:spPr/>
        <p:txBody>
          <a:bodyPr>
            <a:noAutofit/>
          </a:bodyPr>
          <a:lstStyle/>
          <a:p>
            <a:pPr eaLnBrk="1" hangingPunct="1"/>
            <a:r>
              <a:rPr lang="en-US" altLang="en-US" dirty="0"/>
              <a:t>802.20 standard</a:t>
            </a:r>
          </a:p>
          <a:p>
            <a:pPr lvl="1"/>
            <a:r>
              <a:rPr lang="en-US" altLang="en-US" dirty="0"/>
              <a:t>Another M A N standard</a:t>
            </a:r>
          </a:p>
          <a:p>
            <a:pPr lvl="1" eaLnBrk="1" hangingPunct="1"/>
            <a:r>
              <a:rPr lang="en-US" altLang="en-US" dirty="0"/>
              <a:t>Known as </a:t>
            </a:r>
            <a:r>
              <a:rPr lang="en-US" altLang="en-US" b="1" dirty="0"/>
              <a:t>Mobile Broadband Wireless Access (MBWA)</a:t>
            </a:r>
          </a:p>
          <a:p>
            <a:pPr lvl="1" eaLnBrk="1" hangingPunct="1"/>
            <a:r>
              <a:rPr lang="en-US" altLang="en-US" dirty="0"/>
              <a:t>Addresses wireless M A Ns for mobile users</a:t>
            </a:r>
          </a:p>
          <a:p>
            <a:pPr lvl="2" eaLnBrk="1" hangingPunct="1"/>
            <a:r>
              <a:rPr lang="en-US" altLang="en-US" dirty="0"/>
              <a:t>Traveling in trains, subways, or cars at speeds up to 150 miles per hour</a:t>
            </a:r>
          </a:p>
          <a:p>
            <a:pPr lvl="1"/>
            <a:r>
              <a:rPr lang="en-US" altLang="en-US" dirty="0"/>
              <a:t>iBurst</a:t>
            </a:r>
          </a:p>
          <a:p>
            <a:pPr lvl="2"/>
            <a:r>
              <a:rPr lang="en-US" altLang="en-US" dirty="0"/>
              <a:t>Most common implementation of MBWA</a:t>
            </a:r>
          </a:p>
          <a:p>
            <a:pPr lvl="2"/>
            <a:r>
              <a:rPr lang="en-US" altLang="en-US" dirty="0"/>
              <a:t>Used widely in Africa and Asia</a:t>
            </a:r>
          </a:p>
        </p:txBody>
      </p:sp>
    </p:spTree>
    <p:extLst>
      <p:ext uri="{BB962C8B-B14F-4D97-AF65-F5344CB8AC3E}">
        <p14:creationId xmlns:p14="http://schemas.microsoft.com/office/powerpoint/2010/main" val="2520449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AD0F13-2FAF-4F1D-A722-A5FDCF9DAF4D}"/>
              </a:ext>
            </a:extLst>
          </p:cNvPr>
          <p:cNvSpPr>
            <a:spLocks noGrp="1"/>
          </p:cNvSpPr>
          <p:nvPr>
            <p:ph type="title"/>
          </p:nvPr>
        </p:nvSpPr>
        <p:spPr/>
        <p:txBody>
          <a:bodyPr/>
          <a:lstStyle/>
          <a:p>
            <a:r>
              <a:rPr lang="en-US" altLang="en-US" dirty="0"/>
              <a:t>Summary of Approved Wireless Standards (1 of 2)</a:t>
            </a:r>
            <a:endParaRPr lang="en-IN" dirty="0"/>
          </a:p>
        </p:txBody>
      </p:sp>
      <p:graphicFrame>
        <p:nvGraphicFramePr>
          <p:cNvPr id="5" name="Table 6">
            <a:extLst>
              <a:ext uri="{FF2B5EF4-FFF2-40B4-BE49-F238E27FC236}">
                <a16:creationId xmlns:a16="http://schemas.microsoft.com/office/drawing/2014/main" id="{BB9B26D8-2073-4C7E-AE4A-509F7D601613}"/>
              </a:ext>
            </a:extLst>
          </p:cNvPr>
          <p:cNvGraphicFramePr>
            <a:graphicFrameLocks noGrp="1"/>
          </p:cNvGraphicFramePr>
          <p:nvPr>
            <p:ph type="tbl" sz="quarter" idx="10"/>
            <p:extLst>
              <p:ext uri="{D42A27DB-BD31-4B8C-83A1-F6EECF244321}">
                <p14:modId xmlns:p14="http://schemas.microsoft.com/office/powerpoint/2010/main" val="72860165"/>
              </p:ext>
            </p:extLst>
          </p:nvPr>
        </p:nvGraphicFramePr>
        <p:xfrm>
          <a:off x="1225658" y="1582574"/>
          <a:ext cx="9957660" cy="3692852"/>
        </p:xfrm>
        <a:graphic>
          <a:graphicData uri="http://schemas.openxmlformats.org/drawingml/2006/table">
            <a:tbl>
              <a:tblPr firstRow="1" bandRow="1">
                <a:tableStyleId>{5C22544A-7EE6-4342-B048-85BDC9FD1C3A}</a:tableStyleId>
              </a:tblPr>
              <a:tblGrid>
                <a:gridCol w="1841954">
                  <a:extLst>
                    <a:ext uri="{9D8B030D-6E8A-4147-A177-3AD203B41FA5}">
                      <a16:colId xmlns:a16="http://schemas.microsoft.com/office/drawing/2014/main" val="2298165217"/>
                    </a:ext>
                  </a:extLst>
                </a:gridCol>
                <a:gridCol w="2766348">
                  <a:extLst>
                    <a:ext uri="{9D8B030D-6E8A-4147-A177-3AD203B41FA5}">
                      <a16:colId xmlns:a16="http://schemas.microsoft.com/office/drawing/2014/main" val="2462116030"/>
                    </a:ext>
                  </a:extLst>
                </a:gridCol>
                <a:gridCol w="2207272">
                  <a:extLst>
                    <a:ext uri="{9D8B030D-6E8A-4147-A177-3AD203B41FA5}">
                      <a16:colId xmlns:a16="http://schemas.microsoft.com/office/drawing/2014/main" val="1866312417"/>
                    </a:ext>
                  </a:extLst>
                </a:gridCol>
                <a:gridCol w="3142086">
                  <a:extLst>
                    <a:ext uri="{9D8B030D-6E8A-4147-A177-3AD203B41FA5}">
                      <a16:colId xmlns:a16="http://schemas.microsoft.com/office/drawing/2014/main" val="1413826853"/>
                    </a:ext>
                  </a:extLst>
                </a:gridCol>
              </a:tblGrid>
              <a:tr h="348258">
                <a:tc>
                  <a:txBody>
                    <a:bodyPr/>
                    <a:lstStyle/>
                    <a:p>
                      <a:r>
                        <a:rPr lang="en-IN" dirty="0"/>
                        <a:t>Standard</a:t>
                      </a:r>
                    </a:p>
                  </a:txBody>
                  <a:tcPr/>
                </a:tc>
                <a:tc>
                  <a:txBody>
                    <a:bodyPr/>
                    <a:lstStyle/>
                    <a:p>
                      <a:r>
                        <a:rPr lang="en-IN" dirty="0"/>
                        <a:t>Frequency</a:t>
                      </a:r>
                    </a:p>
                  </a:txBody>
                  <a:tcPr/>
                </a:tc>
                <a:tc>
                  <a:txBody>
                    <a:bodyPr/>
                    <a:lstStyle/>
                    <a:p>
                      <a:r>
                        <a:rPr lang="en-IN" dirty="0"/>
                        <a:t>Maximum rate</a:t>
                      </a:r>
                    </a:p>
                  </a:txBody>
                  <a:tcPr/>
                </a:tc>
                <a:tc>
                  <a:txBody>
                    <a:bodyPr/>
                    <a:lstStyle/>
                    <a:p>
                      <a:r>
                        <a:rPr lang="en-IN" dirty="0"/>
                        <a:t>Modulation method</a:t>
                      </a:r>
                    </a:p>
                  </a:txBody>
                  <a:tcPr/>
                </a:tc>
                <a:extLst>
                  <a:ext uri="{0D108BD9-81ED-4DB2-BD59-A6C34878D82A}">
                    <a16:rowId xmlns:a16="http://schemas.microsoft.com/office/drawing/2014/main" val="538021790"/>
                  </a:ext>
                </a:extLst>
              </a:tr>
              <a:tr h="355760">
                <a:tc>
                  <a:txBody>
                    <a:bodyPr/>
                    <a:lstStyle/>
                    <a:p>
                      <a:r>
                        <a:rPr lang="en-IN" dirty="0"/>
                        <a:t>802.11</a:t>
                      </a:r>
                    </a:p>
                  </a:txBody>
                  <a:tcPr/>
                </a:tc>
                <a:tc>
                  <a:txBody>
                    <a:bodyPr/>
                    <a:lstStyle/>
                    <a:p>
                      <a:r>
                        <a:rPr lang="en-IN" dirty="0"/>
                        <a:t>2.4 GHz</a:t>
                      </a:r>
                    </a:p>
                  </a:txBody>
                  <a:tcPr/>
                </a:tc>
                <a:tc>
                  <a:txBody>
                    <a:bodyPr/>
                    <a:lstStyle/>
                    <a:p>
                      <a:r>
                        <a:rPr lang="en-IN" sz="1800" b="0" i="0" u="none" strike="noStrike" kern="1200" baseline="0" dirty="0">
                          <a:solidFill>
                            <a:schemeClr val="dk1"/>
                          </a:solidFill>
                          <a:latin typeface="+mn-lt"/>
                          <a:ea typeface="+mn-ea"/>
                          <a:cs typeface="+mn-cs"/>
                        </a:rPr>
                        <a:t>1 or 2 Mbps</a:t>
                      </a:r>
                      <a:endParaRPr lang="en-IN" dirty="0"/>
                    </a:p>
                  </a:txBody>
                  <a:tcPr/>
                </a:tc>
                <a:tc>
                  <a:txBody>
                    <a:bodyPr/>
                    <a:lstStyle/>
                    <a:p>
                      <a:r>
                        <a:rPr lang="en-IN" sz="1800" b="0" i="0" u="none" strike="noStrike" kern="1200" baseline="0" dirty="0">
                          <a:solidFill>
                            <a:schemeClr val="dk1"/>
                          </a:solidFill>
                          <a:latin typeface="+mn-lt"/>
                          <a:ea typeface="+mn-ea"/>
                          <a:cs typeface="+mn-cs"/>
                        </a:rPr>
                        <a:t>FHSS/DSSS</a:t>
                      </a:r>
                      <a:endParaRPr lang="en-IN" dirty="0"/>
                    </a:p>
                  </a:txBody>
                  <a:tcPr/>
                </a:tc>
                <a:extLst>
                  <a:ext uri="{0D108BD9-81ED-4DB2-BD59-A6C34878D82A}">
                    <a16:rowId xmlns:a16="http://schemas.microsoft.com/office/drawing/2014/main" val="3472921191"/>
                  </a:ext>
                </a:extLst>
              </a:tr>
              <a:tr h="354161">
                <a:tc>
                  <a:txBody>
                    <a:bodyPr/>
                    <a:lstStyle/>
                    <a:p>
                      <a:r>
                        <a:rPr lang="en-IN" dirty="0"/>
                        <a:t>802.11a</a:t>
                      </a:r>
                    </a:p>
                  </a:txBody>
                  <a:tcPr/>
                </a:tc>
                <a:tc>
                  <a:txBody>
                    <a:bodyPr/>
                    <a:lstStyle/>
                    <a:p>
                      <a:r>
                        <a:rPr lang="en-IN" sz="1800" b="0" i="0" u="none" strike="noStrike" kern="1200" baseline="0" dirty="0">
                          <a:solidFill>
                            <a:schemeClr val="dk1"/>
                          </a:solidFill>
                          <a:latin typeface="+mn-lt"/>
                          <a:ea typeface="+mn-ea"/>
                          <a:cs typeface="+mn-cs"/>
                        </a:rPr>
                        <a:t>5 GHz</a:t>
                      </a:r>
                      <a:endParaRPr lang="en-IN" dirty="0"/>
                    </a:p>
                  </a:txBody>
                  <a:tcPr/>
                </a:tc>
                <a:tc>
                  <a:txBody>
                    <a:bodyPr/>
                    <a:lstStyle/>
                    <a:p>
                      <a:r>
                        <a:rPr lang="en-IN" sz="1800" b="0" i="0" u="none" strike="noStrike" kern="1200" baseline="0" dirty="0">
                          <a:solidFill>
                            <a:schemeClr val="dk1"/>
                          </a:solidFill>
                          <a:latin typeface="+mn-lt"/>
                          <a:ea typeface="+mn-ea"/>
                          <a:cs typeface="+mn-cs"/>
                        </a:rPr>
                        <a:t>54 Mbps</a:t>
                      </a:r>
                      <a:endParaRPr lang="en-IN" dirty="0"/>
                    </a:p>
                  </a:txBody>
                  <a:tcPr/>
                </a:tc>
                <a:tc>
                  <a:txBody>
                    <a:bodyPr/>
                    <a:lstStyle/>
                    <a:p>
                      <a:r>
                        <a:rPr lang="en-IN" sz="1800" b="0" i="0" u="none" strike="noStrike" kern="1200" baseline="0" dirty="0">
                          <a:solidFill>
                            <a:schemeClr val="dk1"/>
                          </a:solidFill>
                          <a:latin typeface="+mn-lt"/>
                          <a:ea typeface="+mn-ea"/>
                          <a:cs typeface="+mn-cs"/>
                        </a:rPr>
                        <a:t>OFDM</a:t>
                      </a:r>
                      <a:endParaRPr lang="en-IN" dirty="0"/>
                    </a:p>
                  </a:txBody>
                  <a:tcPr/>
                </a:tc>
                <a:extLst>
                  <a:ext uri="{0D108BD9-81ED-4DB2-BD59-A6C34878D82A}">
                    <a16:rowId xmlns:a16="http://schemas.microsoft.com/office/drawing/2014/main" val="172454178"/>
                  </a:ext>
                </a:extLst>
              </a:tr>
              <a:tr h="398431">
                <a:tc>
                  <a:txBody>
                    <a:bodyPr/>
                    <a:lstStyle/>
                    <a:p>
                      <a:r>
                        <a:rPr lang="en-IN" sz="1800" b="0" i="0" u="none" strike="noStrike" kern="1200" baseline="0" dirty="0">
                          <a:solidFill>
                            <a:schemeClr val="dk1"/>
                          </a:solidFill>
                          <a:latin typeface="+mn-lt"/>
                          <a:ea typeface="+mn-ea"/>
                          <a:cs typeface="+mn-cs"/>
                        </a:rPr>
                        <a:t>802.11b</a:t>
                      </a:r>
                      <a:endParaRPr lang="en-IN" dirty="0"/>
                    </a:p>
                  </a:txBody>
                  <a:tcPr/>
                </a:tc>
                <a:tc>
                  <a:txBody>
                    <a:bodyPr/>
                    <a:lstStyle/>
                    <a:p>
                      <a:r>
                        <a:rPr lang="en-IN" sz="1800" b="0" i="0" u="none" strike="noStrike" kern="1200" baseline="0" dirty="0">
                          <a:solidFill>
                            <a:schemeClr val="dk1"/>
                          </a:solidFill>
                          <a:latin typeface="+mn-lt"/>
                          <a:ea typeface="+mn-ea"/>
                          <a:cs typeface="+mn-cs"/>
                        </a:rPr>
                        <a:t>2.4 GHz</a:t>
                      </a:r>
                      <a:endParaRPr lang="en-IN" dirty="0"/>
                    </a:p>
                  </a:txBody>
                  <a:tcPr/>
                </a:tc>
                <a:tc>
                  <a:txBody>
                    <a:bodyPr/>
                    <a:lstStyle/>
                    <a:p>
                      <a:r>
                        <a:rPr lang="en-IN" sz="1800" b="0" i="0" u="none" strike="noStrike" kern="1200" baseline="0" dirty="0">
                          <a:solidFill>
                            <a:schemeClr val="dk1"/>
                          </a:solidFill>
                          <a:latin typeface="+mn-lt"/>
                          <a:ea typeface="+mn-ea"/>
                          <a:cs typeface="+mn-cs"/>
                        </a:rPr>
                        <a:t>11 Mbps</a:t>
                      </a:r>
                      <a:endParaRPr lang="en-IN" dirty="0"/>
                    </a:p>
                  </a:txBody>
                  <a:tcPr/>
                </a:tc>
                <a:tc>
                  <a:txBody>
                    <a:bodyPr/>
                    <a:lstStyle/>
                    <a:p>
                      <a:r>
                        <a:rPr lang="en-IN" sz="1800" b="0" i="0" u="none" strike="noStrike" kern="1200" baseline="0" dirty="0">
                          <a:solidFill>
                            <a:schemeClr val="dk1"/>
                          </a:solidFill>
                          <a:latin typeface="+mn-lt"/>
                          <a:ea typeface="+mn-ea"/>
                          <a:cs typeface="+mn-cs"/>
                        </a:rPr>
                        <a:t>DSSS</a:t>
                      </a:r>
                      <a:endParaRPr lang="en-IN" dirty="0"/>
                    </a:p>
                  </a:txBody>
                  <a:tcPr/>
                </a:tc>
                <a:extLst>
                  <a:ext uri="{0D108BD9-81ED-4DB2-BD59-A6C34878D82A}">
                    <a16:rowId xmlns:a16="http://schemas.microsoft.com/office/drawing/2014/main" val="2609451456"/>
                  </a:ext>
                </a:extLst>
              </a:tr>
              <a:tr h="348258">
                <a:tc>
                  <a:txBody>
                    <a:bodyPr/>
                    <a:lstStyle/>
                    <a:p>
                      <a:r>
                        <a:rPr lang="en-IN" sz="1800" b="0" i="0" u="none" strike="noStrike" kern="1200" baseline="0" dirty="0">
                          <a:solidFill>
                            <a:schemeClr val="dk1"/>
                          </a:solidFill>
                          <a:latin typeface="+mn-lt"/>
                          <a:ea typeface="+mn-ea"/>
                          <a:cs typeface="+mn-cs"/>
                        </a:rPr>
                        <a:t>802.11g</a:t>
                      </a:r>
                      <a:endParaRPr lang="en-IN" dirty="0"/>
                    </a:p>
                  </a:txBody>
                  <a:tcPr/>
                </a:tc>
                <a:tc>
                  <a:txBody>
                    <a:bodyPr/>
                    <a:lstStyle/>
                    <a:p>
                      <a:r>
                        <a:rPr lang="en-IN" sz="1800" b="0" i="0" u="none" strike="noStrike" kern="1200" baseline="0" dirty="0">
                          <a:solidFill>
                            <a:schemeClr val="dk1"/>
                          </a:solidFill>
                          <a:latin typeface="+mn-lt"/>
                          <a:ea typeface="+mn-ea"/>
                          <a:cs typeface="+mn-cs"/>
                        </a:rPr>
                        <a:t>2.4 GHz</a:t>
                      </a:r>
                      <a:endParaRPr lang="en-IN" dirty="0"/>
                    </a:p>
                  </a:txBody>
                  <a:tcPr/>
                </a:tc>
                <a:tc>
                  <a:txBody>
                    <a:bodyPr/>
                    <a:lstStyle/>
                    <a:p>
                      <a:r>
                        <a:rPr lang="en-IN" sz="1800" b="0" i="0" u="none" strike="noStrike" kern="1200" baseline="0" dirty="0">
                          <a:solidFill>
                            <a:schemeClr val="dk1"/>
                          </a:solidFill>
                          <a:latin typeface="+mn-lt"/>
                          <a:ea typeface="+mn-ea"/>
                          <a:cs typeface="+mn-cs"/>
                        </a:rPr>
                        <a:t>54 Mbps</a:t>
                      </a:r>
                      <a:endParaRPr lang="en-IN" dirty="0"/>
                    </a:p>
                  </a:txBody>
                  <a:tcPr/>
                </a:tc>
                <a:tc>
                  <a:txBody>
                    <a:bodyPr/>
                    <a:lstStyle/>
                    <a:p>
                      <a:r>
                        <a:rPr lang="en-IN" sz="1800" b="0" i="0" u="none" strike="noStrike" kern="1200" baseline="0" dirty="0">
                          <a:solidFill>
                            <a:schemeClr val="dk1"/>
                          </a:solidFill>
                          <a:latin typeface="+mn-lt"/>
                          <a:ea typeface="+mn-ea"/>
                          <a:cs typeface="+mn-cs"/>
                        </a:rPr>
                        <a:t>OFDM</a:t>
                      </a:r>
                      <a:endParaRPr lang="en-IN" dirty="0"/>
                    </a:p>
                  </a:txBody>
                  <a:tcPr/>
                </a:tc>
                <a:extLst>
                  <a:ext uri="{0D108BD9-81ED-4DB2-BD59-A6C34878D82A}">
                    <a16:rowId xmlns:a16="http://schemas.microsoft.com/office/drawing/2014/main" val="591845589"/>
                  </a:ext>
                </a:extLst>
              </a:tr>
              <a:tr h="348258">
                <a:tc>
                  <a:txBody>
                    <a:bodyPr/>
                    <a:lstStyle/>
                    <a:p>
                      <a:r>
                        <a:rPr lang="en-IN" sz="1800" b="0" i="0" u="none" strike="noStrike" kern="1200" baseline="0" dirty="0">
                          <a:solidFill>
                            <a:schemeClr val="dk1"/>
                          </a:solidFill>
                          <a:latin typeface="+mn-lt"/>
                          <a:ea typeface="+mn-ea"/>
                          <a:cs typeface="+mn-cs"/>
                        </a:rPr>
                        <a:t>802.11n</a:t>
                      </a:r>
                      <a:endParaRPr lang="en-IN" dirty="0"/>
                    </a:p>
                  </a:txBody>
                  <a:tcPr/>
                </a:tc>
                <a:tc>
                  <a:txBody>
                    <a:bodyPr/>
                    <a:lstStyle/>
                    <a:p>
                      <a:r>
                        <a:rPr lang="en-IN" sz="1800" b="0" i="0" u="none" strike="noStrike" kern="1200" baseline="0" dirty="0">
                          <a:solidFill>
                            <a:schemeClr val="dk1"/>
                          </a:solidFill>
                          <a:latin typeface="+mn-lt"/>
                          <a:ea typeface="+mn-ea"/>
                          <a:cs typeface="+mn-cs"/>
                        </a:rPr>
                        <a:t>2.4 GHz &amp; 5 GHz</a:t>
                      </a:r>
                      <a:endParaRPr lang="en-IN" dirty="0"/>
                    </a:p>
                  </a:txBody>
                  <a:tcPr/>
                </a:tc>
                <a:tc>
                  <a:txBody>
                    <a:bodyPr/>
                    <a:lstStyle/>
                    <a:p>
                      <a:r>
                        <a:rPr lang="en-IN" sz="1800" b="0" i="0" u="none" strike="noStrike" kern="1200" baseline="0" dirty="0">
                          <a:solidFill>
                            <a:schemeClr val="dk1"/>
                          </a:solidFill>
                          <a:latin typeface="+mn-lt"/>
                          <a:ea typeface="+mn-ea"/>
                          <a:cs typeface="+mn-cs"/>
                        </a:rPr>
                        <a:t>600 Mbps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11892"/>
                          </a:solidFill>
                          <a:effectLst/>
                          <a:uLnTx/>
                          <a:uFillTx/>
                          <a:latin typeface="Calibri" panose="020F0502020204030204"/>
                          <a:ea typeface="+mn-ea"/>
                          <a:cs typeface="+mn-cs"/>
                        </a:rPr>
                        <a:t>OFDM</a:t>
                      </a:r>
                    </a:p>
                  </a:txBody>
                  <a:tcPr/>
                </a:tc>
                <a:extLst>
                  <a:ext uri="{0D108BD9-81ED-4DB2-BD59-A6C34878D82A}">
                    <a16:rowId xmlns:a16="http://schemas.microsoft.com/office/drawing/2014/main" val="2438511"/>
                  </a:ext>
                </a:extLst>
              </a:tr>
              <a:tr h="348258">
                <a:tc>
                  <a:txBody>
                    <a:bodyPr/>
                    <a:lstStyle/>
                    <a:p>
                      <a:r>
                        <a:rPr lang="en-IN" sz="1800" b="0" i="0" u="none" strike="noStrike" kern="1200" baseline="0" dirty="0">
                          <a:solidFill>
                            <a:schemeClr val="dk1"/>
                          </a:solidFill>
                          <a:latin typeface="+mn-lt"/>
                          <a:ea typeface="+mn-ea"/>
                          <a:cs typeface="+mn-cs"/>
                        </a:rPr>
                        <a:t>802.11ac</a:t>
                      </a:r>
                      <a:endParaRPr lang="en-IN" dirty="0"/>
                    </a:p>
                  </a:txBody>
                  <a:tcPr/>
                </a:tc>
                <a:tc>
                  <a:txBody>
                    <a:bodyPr/>
                    <a:lstStyle/>
                    <a:p>
                      <a:r>
                        <a:rPr lang="en-IN" sz="1800" b="0" i="0" u="none" strike="noStrike" kern="1200" baseline="0" dirty="0">
                          <a:solidFill>
                            <a:schemeClr val="dk1"/>
                          </a:solidFill>
                          <a:latin typeface="+mn-lt"/>
                          <a:ea typeface="+mn-ea"/>
                          <a:cs typeface="+mn-cs"/>
                        </a:rPr>
                        <a:t>5 GHz</a:t>
                      </a:r>
                      <a:endParaRPr lang="en-IN" dirty="0"/>
                    </a:p>
                  </a:txBody>
                  <a:tcPr/>
                </a:tc>
                <a:tc>
                  <a:txBody>
                    <a:bodyPr/>
                    <a:lstStyle/>
                    <a:p>
                      <a:r>
                        <a:rPr lang="en-IN" sz="1800" b="0" i="0" u="none" strike="noStrike" kern="1200" baseline="0" dirty="0">
                          <a:solidFill>
                            <a:schemeClr val="dk1"/>
                          </a:solidFill>
                          <a:latin typeface="+mn-lt"/>
                          <a:ea typeface="+mn-ea"/>
                          <a:cs typeface="+mn-cs"/>
                        </a:rPr>
                        <a:t>1 Gbps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11892"/>
                          </a:solidFill>
                          <a:effectLst/>
                          <a:uLnTx/>
                          <a:uFillTx/>
                          <a:latin typeface="Calibri" panose="020F0502020204030204"/>
                          <a:ea typeface="+mn-ea"/>
                          <a:cs typeface="+mn-cs"/>
                        </a:rPr>
                        <a:t>OFDM</a:t>
                      </a:r>
                    </a:p>
                  </a:txBody>
                  <a:tcPr/>
                </a:tc>
                <a:extLst>
                  <a:ext uri="{0D108BD9-81ED-4DB2-BD59-A6C34878D82A}">
                    <a16:rowId xmlns:a16="http://schemas.microsoft.com/office/drawing/2014/main" val="3557996234"/>
                  </a:ext>
                </a:extLst>
              </a:tr>
              <a:tr h="368341">
                <a:tc>
                  <a:txBody>
                    <a:bodyPr/>
                    <a:lstStyle/>
                    <a:p>
                      <a:r>
                        <a:rPr lang="en-IN" sz="1800" b="0" i="0" u="none" strike="noStrike" kern="1200" baseline="0" dirty="0">
                          <a:solidFill>
                            <a:schemeClr val="dk1"/>
                          </a:solidFill>
                          <a:latin typeface="+mn-lt"/>
                          <a:ea typeface="+mn-ea"/>
                          <a:cs typeface="+mn-cs"/>
                        </a:rPr>
                        <a:t>802.11ad</a:t>
                      </a:r>
                      <a:endParaRPr lang="en-IN" dirty="0"/>
                    </a:p>
                  </a:txBody>
                  <a:tcPr/>
                </a:tc>
                <a:tc>
                  <a:txBody>
                    <a:bodyPr/>
                    <a:lstStyle/>
                    <a:p>
                      <a:r>
                        <a:rPr lang="de-DE" sz="1800" b="0" i="0" u="none" strike="noStrike" kern="1200" baseline="0" dirty="0">
                          <a:solidFill>
                            <a:schemeClr val="dk1"/>
                          </a:solidFill>
                          <a:latin typeface="+mn-lt"/>
                          <a:ea typeface="+mn-ea"/>
                          <a:cs typeface="+mn-cs"/>
                        </a:rPr>
                        <a:t>2.4 GHz, 5 GHz, &amp; 60 GHz</a:t>
                      </a:r>
                      <a:endParaRPr lang="en-IN" dirty="0"/>
                    </a:p>
                  </a:txBody>
                  <a:tcPr/>
                </a:tc>
                <a:tc>
                  <a:txBody>
                    <a:bodyPr/>
                    <a:lstStyle/>
                    <a:p>
                      <a:r>
                        <a:rPr lang="en-IN" sz="1800" b="0" i="0" u="none" strike="noStrike" kern="1200" baseline="0" dirty="0">
                          <a:solidFill>
                            <a:schemeClr val="dk1"/>
                          </a:solidFill>
                          <a:latin typeface="+mn-lt"/>
                          <a:ea typeface="+mn-ea"/>
                          <a:cs typeface="+mn-cs"/>
                        </a:rPr>
                        <a:t>7 Gbps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11892"/>
                          </a:solidFill>
                          <a:effectLst/>
                          <a:uLnTx/>
                          <a:uFillTx/>
                          <a:latin typeface="Calibri" panose="020F0502020204030204"/>
                          <a:ea typeface="+mn-ea"/>
                          <a:cs typeface="+mn-cs"/>
                        </a:rPr>
                        <a:t>OFDM</a:t>
                      </a:r>
                    </a:p>
                  </a:txBody>
                  <a:tcPr/>
                </a:tc>
                <a:extLst>
                  <a:ext uri="{0D108BD9-81ED-4DB2-BD59-A6C34878D82A}">
                    <a16:rowId xmlns:a16="http://schemas.microsoft.com/office/drawing/2014/main" val="1517761840"/>
                  </a:ext>
                </a:extLst>
              </a:tr>
              <a:tr h="348258">
                <a:tc>
                  <a:txBody>
                    <a:bodyPr/>
                    <a:lstStyle/>
                    <a:p>
                      <a:r>
                        <a:rPr lang="en-IN" sz="1800" b="0" i="0" u="none" strike="noStrike" kern="1200" baseline="0" dirty="0">
                          <a:solidFill>
                            <a:schemeClr val="dk1"/>
                          </a:solidFill>
                          <a:latin typeface="+mn-lt"/>
                          <a:ea typeface="+mn-ea"/>
                          <a:cs typeface="+mn-cs"/>
                        </a:rPr>
                        <a:t>802.11ah</a:t>
                      </a:r>
                      <a:endParaRPr lang="en-IN" dirty="0"/>
                    </a:p>
                  </a:txBody>
                  <a:tcPr/>
                </a:tc>
                <a:tc>
                  <a:txBody>
                    <a:bodyPr/>
                    <a:lstStyle/>
                    <a:p>
                      <a:r>
                        <a:rPr lang="en-IN" sz="1800" b="0" i="0" u="none" strike="noStrike" kern="1200" baseline="0" dirty="0">
                          <a:solidFill>
                            <a:schemeClr val="dk1"/>
                          </a:solidFill>
                          <a:latin typeface="+mn-lt"/>
                          <a:ea typeface="+mn-ea"/>
                          <a:cs typeface="+mn-cs"/>
                        </a:rPr>
                        <a:t>900 MHz</a:t>
                      </a:r>
                      <a:endParaRPr lang="en-IN" dirty="0"/>
                    </a:p>
                  </a:txBody>
                  <a:tcPr/>
                </a:tc>
                <a:tc>
                  <a:txBody>
                    <a:bodyPr/>
                    <a:lstStyle/>
                    <a:p>
                      <a:r>
                        <a:rPr lang="en-IN" sz="1800" b="0" i="0" u="none" strike="noStrike" kern="1200" baseline="0" dirty="0">
                          <a:solidFill>
                            <a:schemeClr val="dk1"/>
                          </a:solidFill>
                          <a:latin typeface="+mn-lt"/>
                          <a:ea typeface="+mn-ea"/>
                          <a:cs typeface="+mn-cs"/>
                        </a:rPr>
                        <a:t>347 Mbps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11892"/>
                          </a:solidFill>
                          <a:effectLst/>
                          <a:uLnTx/>
                          <a:uFillTx/>
                          <a:latin typeface="Calibri" panose="020F0502020204030204"/>
                          <a:ea typeface="+mn-ea"/>
                          <a:cs typeface="+mn-cs"/>
                        </a:rPr>
                        <a:t>OFDM</a:t>
                      </a:r>
                    </a:p>
                  </a:txBody>
                  <a:tcPr/>
                </a:tc>
                <a:extLst>
                  <a:ext uri="{0D108BD9-81ED-4DB2-BD59-A6C34878D82A}">
                    <a16:rowId xmlns:a16="http://schemas.microsoft.com/office/drawing/2014/main" val="1407355419"/>
                  </a:ext>
                </a:extLst>
              </a:tr>
              <a:tr h="348258">
                <a:tc>
                  <a:txBody>
                    <a:bodyPr/>
                    <a:lstStyle/>
                    <a:p>
                      <a:r>
                        <a:rPr lang="en-IN" sz="1800" b="0" i="0" u="none" strike="noStrike" kern="1200" baseline="0" dirty="0">
                          <a:solidFill>
                            <a:schemeClr val="dk1"/>
                          </a:solidFill>
                          <a:latin typeface="+mn-lt"/>
                          <a:ea typeface="+mn-ea"/>
                          <a:cs typeface="+mn-cs"/>
                        </a:rPr>
                        <a:t>802.11aj</a:t>
                      </a:r>
                      <a:endParaRPr lang="en-IN" dirty="0"/>
                    </a:p>
                  </a:txBody>
                  <a:tcPr/>
                </a:tc>
                <a:tc>
                  <a:txBody>
                    <a:bodyPr/>
                    <a:lstStyle/>
                    <a:p>
                      <a:r>
                        <a:rPr lang="en-IN" sz="1800" b="0" i="0" u="none" strike="noStrike" kern="1200" baseline="0" dirty="0">
                          <a:solidFill>
                            <a:schemeClr val="dk1"/>
                          </a:solidFill>
                          <a:latin typeface="+mn-lt"/>
                          <a:ea typeface="+mn-ea"/>
                          <a:cs typeface="+mn-cs"/>
                        </a:rPr>
                        <a:t>45 GHz &amp; 60 GHz</a:t>
                      </a:r>
                      <a:endParaRPr lang="en-IN" dirty="0"/>
                    </a:p>
                  </a:txBody>
                  <a:tcPr/>
                </a:tc>
                <a:tc>
                  <a:txBody>
                    <a:bodyPr/>
                    <a:lstStyle/>
                    <a:p>
                      <a:r>
                        <a:rPr lang="en-IN" sz="1800" b="0" i="0" u="none" strike="noStrike" kern="1200" baseline="0" dirty="0">
                          <a:solidFill>
                            <a:schemeClr val="dk1"/>
                          </a:solidFill>
                          <a:latin typeface="+mn-lt"/>
                          <a:ea typeface="+mn-ea"/>
                          <a:cs typeface="+mn-cs"/>
                        </a:rPr>
                        <a:t>15 Gbps</a:t>
                      </a:r>
                      <a:endParaRPr lang="en-IN" dirty="0"/>
                    </a:p>
                  </a:txBody>
                  <a:tcPr/>
                </a:tc>
                <a:tc>
                  <a:txBody>
                    <a:bodyPr/>
                    <a:lstStyle/>
                    <a:p>
                      <a:r>
                        <a:rPr lang="en-IN" sz="1800" b="0" i="0" u="none" strike="noStrike" kern="1200" baseline="0" dirty="0">
                          <a:solidFill>
                            <a:schemeClr val="dk1"/>
                          </a:solidFill>
                          <a:latin typeface="+mn-lt"/>
                          <a:ea typeface="+mn-ea"/>
                          <a:cs typeface="+mn-cs"/>
                        </a:rPr>
                        <a:t>OFDM</a:t>
                      </a:r>
                      <a:endParaRPr lang="en-IN" dirty="0"/>
                    </a:p>
                  </a:txBody>
                  <a:tcPr/>
                </a:tc>
                <a:extLst>
                  <a:ext uri="{0D108BD9-81ED-4DB2-BD59-A6C34878D82A}">
                    <a16:rowId xmlns:a16="http://schemas.microsoft.com/office/drawing/2014/main" val="3675859561"/>
                  </a:ext>
                </a:extLst>
              </a:tr>
            </a:tbl>
          </a:graphicData>
        </a:graphic>
      </p:graphicFrame>
    </p:spTree>
    <p:extLst>
      <p:ext uri="{BB962C8B-B14F-4D97-AF65-F5344CB8AC3E}">
        <p14:creationId xmlns:p14="http://schemas.microsoft.com/office/powerpoint/2010/main" val="2038899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AD0F13-2FAF-4F1D-A722-A5FDCF9DAF4D}"/>
              </a:ext>
            </a:extLst>
          </p:cNvPr>
          <p:cNvSpPr>
            <a:spLocks noGrp="1"/>
          </p:cNvSpPr>
          <p:nvPr>
            <p:ph type="title"/>
          </p:nvPr>
        </p:nvSpPr>
        <p:spPr/>
        <p:txBody>
          <a:bodyPr/>
          <a:lstStyle/>
          <a:p>
            <a:r>
              <a:rPr lang="en-US" altLang="en-US" dirty="0"/>
              <a:t>Summary of Approved Wireless Standards (2 of 2)</a:t>
            </a:r>
            <a:endParaRPr lang="en-IN" dirty="0"/>
          </a:p>
        </p:txBody>
      </p:sp>
      <p:graphicFrame>
        <p:nvGraphicFramePr>
          <p:cNvPr id="5" name="Table 6">
            <a:extLst>
              <a:ext uri="{FF2B5EF4-FFF2-40B4-BE49-F238E27FC236}">
                <a16:creationId xmlns:a16="http://schemas.microsoft.com/office/drawing/2014/main" id="{BB9B26D8-2073-4C7E-AE4A-509F7D601613}"/>
              </a:ext>
            </a:extLst>
          </p:cNvPr>
          <p:cNvGraphicFramePr>
            <a:graphicFrameLocks noGrp="1"/>
          </p:cNvGraphicFramePr>
          <p:nvPr>
            <p:ph type="tbl" sz="quarter" idx="10"/>
            <p:extLst>
              <p:ext uri="{D42A27DB-BD31-4B8C-83A1-F6EECF244321}">
                <p14:modId xmlns:p14="http://schemas.microsoft.com/office/powerpoint/2010/main" val="2935634060"/>
              </p:ext>
            </p:extLst>
          </p:nvPr>
        </p:nvGraphicFramePr>
        <p:xfrm>
          <a:off x="977685" y="1517679"/>
          <a:ext cx="9957660" cy="3141631"/>
        </p:xfrm>
        <a:graphic>
          <a:graphicData uri="http://schemas.openxmlformats.org/drawingml/2006/table">
            <a:tbl>
              <a:tblPr firstRow="1" bandRow="1">
                <a:tableStyleId>{5C22544A-7EE6-4342-B048-85BDC9FD1C3A}</a:tableStyleId>
              </a:tblPr>
              <a:tblGrid>
                <a:gridCol w="2648918">
                  <a:extLst>
                    <a:ext uri="{9D8B030D-6E8A-4147-A177-3AD203B41FA5}">
                      <a16:colId xmlns:a16="http://schemas.microsoft.com/office/drawing/2014/main" val="2298165217"/>
                    </a:ext>
                  </a:extLst>
                </a:gridCol>
                <a:gridCol w="1959384">
                  <a:extLst>
                    <a:ext uri="{9D8B030D-6E8A-4147-A177-3AD203B41FA5}">
                      <a16:colId xmlns:a16="http://schemas.microsoft.com/office/drawing/2014/main" val="2462116030"/>
                    </a:ext>
                  </a:extLst>
                </a:gridCol>
                <a:gridCol w="2207272">
                  <a:extLst>
                    <a:ext uri="{9D8B030D-6E8A-4147-A177-3AD203B41FA5}">
                      <a16:colId xmlns:a16="http://schemas.microsoft.com/office/drawing/2014/main" val="1866312417"/>
                    </a:ext>
                  </a:extLst>
                </a:gridCol>
                <a:gridCol w="3142086">
                  <a:extLst>
                    <a:ext uri="{9D8B030D-6E8A-4147-A177-3AD203B41FA5}">
                      <a16:colId xmlns:a16="http://schemas.microsoft.com/office/drawing/2014/main" val="1413826853"/>
                    </a:ext>
                  </a:extLst>
                </a:gridCol>
              </a:tblGrid>
              <a:tr h="348258">
                <a:tc>
                  <a:txBody>
                    <a:bodyPr/>
                    <a:lstStyle/>
                    <a:p>
                      <a:r>
                        <a:rPr lang="en-IN" dirty="0"/>
                        <a:t>Standard</a:t>
                      </a:r>
                    </a:p>
                  </a:txBody>
                  <a:tcPr/>
                </a:tc>
                <a:tc>
                  <a:txBody>
                    <a:bodyPr/>
                    <a:lstStyle/>
                    <a:p>
                      <a:r>
                        <a:rPr lang="en-IN" dirty="0"/>
                        <a:t>Frequency</a:t>
                      </a:r>
                    </a:p>
                  </a:txBody>
                  <a:tcPr/>
                </a:tc>
                <a:tc>
                  <a:txBody>
                    <a:bodyPr/>
                    <a:lstStyle/>
                    <a:p>
                      <a:r>
                        <a:rPr lang="en-IN" dirty="0"/>
                        <a:t>Maximum rate</a:t>
                      </a:r>
                    </a:p>
                  </a:txBody>
                  <a:tcPr/>
                </a:tc>
                <a:tc>
                  <a:txBody>
                    <a:bodyPr/>
                    <a:lstStyle/>
                    <a:p>
                      <a:r>
                        <a:rPr lang="en-IN" dirty="0"/>
                        <a:t>Modulation method</a:t>
                      </a:r>
                    </a:p>
                  </a:txBody>
                  <a:tcPr/>
                </a:tc>
                <a:extLst>
                  <a:ext uri="{0D108BD9-81ED-4DB2-BD59-A6C34878D82A}">
                    <a16:rowId xmlns:a16="http://schemas.microsoft.com/office/drawing/2014/main" val="538021790"/>
                  </a:ext>
                </a:extLst>
              </a:tr>
              <a:tr h="355760">
                <a:tc>
                  <a:txBody>
                    <a:bodyPr/>
                    <a:lstStyle/>
                    <a:p>
                      <a:r>
                        <a:rPr lang="en-IN" sz="1800" b="0" i="0" u="none" strike="noStrike" kern="1200" baseline="0" dirty="0">
                          <a:solidFill>
                            <a:schemeClr val="dk1"/>
                          </a:solidFill>
                          <a:latin typeface="+mn-lt"/>
                          <a:ea typeface="+mn-ea"/>
                          <a:cs typeface="+mn-cs"/>
                        </a:rPr>
                        <a:t>802.11ax</a:t>
                      </a:r>
                      <a:endParaRPr lang="en-IN" dirty="0"/>
                    </a:p>
                  </a:txBody>
                  <a:tcPr/>
                </a:tc>
                <a:tc>
                  <a:txBody>
                    <a:bodyPr/>
                    <a:lstStyle/>
                    <a:p>
                      <a:r>
                        <a:rPr lang="en-IN" sz="1800" b="0" i="0" u="none" strike="noStrike" kern="1200" baseline="0" dirty="0">
                          <a:solidFill>
                            <a:schemeClr val="dk1"/>
                          </a:solidFill>
                          <a:latin typeface="+mn-lt"/>
                          <a:ea typeface="+mn-ea"/>
                          <a:cs typeface="+mn-cs"/>
                        </a:rPr>
                        <a:t>2.4 GHz &amp; 5 GHz</a:t>
                      </a:r>
                      <a:endParaRPr lang="en-IN" dirty="0"/>
                    </a:p>
                  </a:txBody>
                  <a:tcPr/>
                </a:tc>
                <a:tc>
                  <a:txBody>
                    <a:bodyPr/>
                    <a:lstStyle/>
                    <a:p>
                      <a:r>
                        <a:rPr lang="en-IN" sz="1800" b="0" i="0" u="none" strike="noStrike" kern="1200" baseline="0" dirty="0">
                          <a:solidFill>
                            <a:schemeClr val="dk1"/>
                          </a:solidFill>
                          <a:latin typeface="+mn-lt"/>
                          <a:ea typeface="+mn-ea"/>
                          <a:cs typeface="+mn-cs"/>
                        </a:rPr>
                        <a:t>10 Gbps</a:t>
                      </a:r>
                      <a:endParaRPr lang="en-IN" dirty="0"/>
                    </a:p>
                  </a:txBody>
                  <a:tcPr/>
                </a:tc>
                <a:tc>
                  <a:txBody>
                    <a:bodyPr/>
                    <a:lstStyle/>
                    <a:p>
                      <a:r>
                        <a:rPr lang="en-IN" sz="1800" b="0" i="0" u="none" strike="noStrike" kern="1200" baseline="0" dirty="0">
                          <a:solidFill>
                            <a:schemeClr val="dk1"/>
                          </a:solidFill>
                          <a:latin typeface="+mn-lt"/>
                          <a:ea typeface="+mn-ea"/>
                          <a:cs typeface="+mn-cs"/>
                        </a:rPr>
                        <a:t>OFDMA</a:t>
                      </a:r>
                      <a:endParaRPr lang="en-IN" dirty="0"/>
                    </a:p>
                  </a:txBody>
                  <a:tcPr/>
                </a:tc>
                <a:extLst>
                  <a:ext uri="{0D108BD9-81ED-4DB2-BD59-A6C34878D82A}">
                    <a16:rowId xmlns:a16="http://schemas.microsoft.com/office/drawing/2014/main" val="3437447483"/>
                  </a:ext>
                </a:extLst>
              </a:tr>
              <a:tr h="355760">
                <a:tc>
                  <a:txBody>
                    <a:bodyPr/>
                    <a:lstStyle/>
                    <a:p>
                      <a:r>
                        <a:rPr lang="en-IN" sz="1800" b="0" i="0" u="none" strike="noStrike" kern="1200" baseline="0" dirty="0">
                          <a:solidFill>
                            <a:schemeClr val="dk1"/>
                          </a:solidFill>
                          <a:latin typeface="+mn-lt"/>
                          <a:ea typeface="+mn-ea"/>
                          <a:cs typeface="+mn-cs"/>
                        </a:rPr>
                        <a:t>802.15</a:t>
                      </a:r>
                      <a:endParaRPr lang="en-IN" dirty="0"/>
                    </a:p>
                  </a:txBody>
                  <a:tcPr/>
                </a:tc>
                <a:tc>
                  <a:txBody>
                    <a:bodyPr/>
                    <a:lstStyle/>
                    <a:p>
                      <a:r>
                        <a:rPr lang="en-IN" sz="1800" b="0" i="0" u="none" strike="noStrike" kern="1200" baseline="0" dirty="0">
                          <a:solidFill>
                            <a:schemeClr val="dk1"/>
                          </a:solidFill>
                          <a:latin typeface="+mn-lt"/>
                          <a:ea typeface="+mn-ea"/>
                          <a:cs typeface="+mn-cs"/>
                        </a:rPr>
                        <a:t>2.4 GHz</a:t>
                      </a:r>
                      <a:endParaRPr lang="en-IN" dirty="0"/>
                    </a:p>
                  </a:txBody>
                  <a:tcPr/>
                </a:tc>
                <a:tc>
                  <a:txBody>
                    <a:bodyPr/>
                    <a:lstStyle/>
                    <a:p>
                      <a:r>
                        <a:rPr lang="en-IN" sz="1800" b="0" i="0" u="none" strike="noStrike" kern="1200" baseline="0" dirty="0">
                          <a:solidFill>
                            <a:schemeClr val="dk1"/>
                          </a:solidFill>
                          <a:latin typeface="+mn-lt"/>
                          <a:ea typeface="+mn-ea"/>
                          <a:cs typeface="+mn-cs"/>
                        </a:rPr>
                        <a:t>2 Mbps</a:t>
                      </a:r>
                      <a:endParaRPr lang="en-IN" dirty="0"/>
                    </a:p>
                  </a:txBody>
                  <a:tcPr/>
                </a:tc>
                <a:tc>
                  <a:txBody>
                    <a:bodyPr/>
                    <a:lstStyle/>
                    <a:p>
                      <a:r>
                        <a:rPr lang="en-IN" sz="1800" b="0" i="0" u="none" strike="noStrike" kern="1200" baseline="0" dirty="0">
                          <a:solidFill>
                            <a:schemeClr val="dk1"/>
                          </a:solidFill>
                          <a:latin typeface="+mn-lt"/>
                          <a:ea typeface="+mn-ea"/>
                          <a:cs typeface="+mn-cs"/>
                        </a:rPr>
                        <a:t>FHSS</a:t>
                      </a:r>
                      <a:endParaRPr lang="en-IN" dirty="0"/>
                    </a:p>
                  </a:txBody>
                  <a:tcPr/>
                </a:tc>
                <a:extLst>
                  <a:ext uri="{0D108BD9-81ED-4DB2-BD59-A6C34878D82A}">
                    <a16:rowId xmlns:a16="http://schemas.microsoft.com/office/drawing/2014/main" val="613814224"/>
                  </a:ext>
                </a:extLst>
              </a:tr>
              <a:tr h="355760">
                <a:tc>
                  <a:txBody>
                    <a:bodyPr/>
                    <a:lstStyle/>
                    <a:p>
                      <a:r>
                        <a:rPr lang="en-IN" sz="1800" b="0" i="0" u="none" strike="noStrike" kern="1200" baseline="0" dirty="0">
                          <a:solidFill>
                            <a:schemeClr val="dk1"/>
                          </a:solidFill>
                          <a:latin typeface="+mn-lt"/>
                          <a:ea typeface="+mn-ea"/>
                          <a:cs typeface="+mn-cs"/>
                        </a:rPr>
                        <a:t>802.16 (WiMAX)</a:t>
                      </a:r>
                      <a:endParaRPr lang="en-IN" dirty="0"/>
                    </a:p>
                  </a:txBody>
                  <a:tcPr/>
                </a:tc>
                <a:tc>
                  <a:txBody>
                    <a:bodyPr/>
                    <a:lstStyle/>
                    <a:p>
                      <a:r>
                        <a:rPr lang="en-IN" sz="1800" b="0" i="0" u="none" strike="noStrike" kern="1200" baseline="0" dirty="0">
                          <a:solidFill>
                            <a:schemeClr val="dk1"/>
                          </a:solidFill>
                          <a:latin typeface="+mn-lt"/>
                          <a:ea typeface="+mn-ea"/>
                          <a:cs typeface="+mn-cs"/>
                        </a:rPr>
                        <a:t>10 to 66 GHz</a:t>
                      </a:r>
                      <a:endParaRPr lang="en-IN" dirty="0"/>
                    </a:p>
                  </a:txBody>
                  <a:tcPr/>
                </a:tc>
                <a:tc>
                  <a:txBody>
                    <a:bodyPr/>
                    <a:lstStyle/>
                    <a:p>
                      <a:r>
                        <a:rPr lang="en-IN" sz="1800" b="0" i="0" u="none" strike="noStrike" kern="1200" baseline="0" dirty="0">
                          <a:solidFill>
                            <a:schemeClr val="dk1"/>
                          </a:solidFill>
                          <a:latin typeface="+mn-lt"/>
                          <a:ea typeface="+mn-ea"/>
                          <a:cs typeface="+mn-cs"/>
                        </a:rPr>
                        <a:t>120 Mbps</a:t>
                      </a:r>
                      <a:endParaRPr lang="en-IN" dirty="0"/>
                    </a:p>
                  </a:txBody>
                  <a:tcPr/>
                </a:tc>
                <a:tc>
                  <a:txBody>
                    <a:bodyPr/>
                    <a:lstStyle/>
                    <a:p>
                      <a:r>
                        <a:rPr lang="en-IN" sz="1800" b="0" i="0" u="none" strike="noStrike" kern="1200" baseline="0" dirty="0">
                          <a:solidFill>
                            <a:schemeClr val="dk1"/>
                          </a:solidFill>
                          <a:latin typeface="+mn-lt"/>
                          <a:ea typeface="+mn-ea"/>
                          <a:cs typeface="+mn-cs"/>
                        </a:rPr>
                        <a:t>OFDM</a:t>
                      </a:r>
                      <a:endParaRPr lang="en-IN" dirty="0"/>
                    </a:p>
                  </a:txBody>
                  <a:tcPr/>
                </a:tc>
                <a:extLst>
                  <a:ext uri="{0D108BD9-81ED-4DB2-BD59-A6C34878D82A}">
                    <a16:rowId xmlns:a16="http://schemas.microsoft.com/office/drawing/2014/main" val="1767838431"/>
                  </a:ext>
                </a:extLst>
              </a:tr>
              <a:tr h="355760">
                <a:tc>
                  <a:txBody>
                    <a:bodyPr/>
                    <a:lstStyle/>
                    <a:p>
                      <a:r>
                        <a:rPr lang="en-IN" sz="1800" b="0" i="0" u="none" strike="noStrike" kern="1200" baseline="0" dirty="0">
                          <a:solidFill>
                            <a:schemeClr val="dk1"/>
                          </a:solidFill>
                          <a:latin typeface="+mn-lt"/>
                          <a:ea typeface="+mn-ea"/>
                          <a:cs typeface="+mn-cs"/>
                        </a:rPr>
                        <a:t>802.20 (Mobile Wireless Access Working Group)</a:t>
                      </a:r>
                      <a:endParaRPr lang="en-IN" dirty="0"/>
                    </a:p>
                  </a:txBody>
                  <a:tcPr/>
                </a:tc>
                <a:tc>
                  <a:txBody>
                    <a:bodyPr/>
                    <a:lstStyle/>
                    <a:p>
                      <a:r>
                        <a:rPr lang="en-IN" sz="1800" b="0" i="0" u="none" strike="noStrike" kern="1200" baseline="0" dirty="0">
                          <a:solidFill>
                            <a:schemeClr val="dk1"/>
                          </a:solidFill>
                          <a:latin typeface="+mn-lt"/>
                          <a:ea typeface="+mn-ea"/>
                          <a:cs typeface="+mn-cs"/>
                        </a:rPr>
                        <a:t>Below 3.5 GHz</a:t>
                      </a:r>
                      <a:endParaRPr lang="en-IN" dirty="0"/>
                    </a:p>
                  </a:txBody>
                  <a:tcPr/>
                </a:tc>
                <a:tc>
                  <a:txBody>
                    <a:bodyPr/>
                    <a:lstStyle/>
                    <a:p>
                      <a:r>
                        <a:rPr lang="en-IN" sz="1800" b="0" i="0" u="none" strike="noStrike" kern="1200" baseline="0" dirty="0">
                          <a:solidFill>
                            <a:schemeClr val="dk1"/>
                          </a:solidFill>
                          <a:latin typeface="+mn-lt"/>
                          <a:ea typeface="+mn-ea"/>
                          <a:cs typeface="+mn-cs"/>
                        </a:rPr>
                        <a:t>1 Mbps</a:t>
                      </a:r>
                      <a:endParaRPr lang="en-IN" dirty="0"/>
                    </a:p>
                  </a:txBody>
                  <a:tcPr/>
                </a:tc>
                <a:tc>
                  <a:txBody>
                    <a:bodyPr/>
                    <a:lstStyle/>
                    <a:p>
                      <a:r>
                        <a:rPr lang="en-IN" sz="1800" b="0" i="0" u="none" strike="noStrike" kern="1200" baseline="0" dirty="0">
                          <a:solidFill>
                            <a:schemeClr val="dk1"/>
                          </a:solidFill>
                          <a:latin typeface="+mn-lt"/>
                          <a:ea typeface="+mn-ea"/>
                          <a:cs typeface="+mn-cs"/>
                        </a:rPr>
                        <a:t>OFDM</a:t>
                      </a:r>
                      <a:endParaRPr lang="en-IN" dirty="0"/>
                    </a:p>
                  </a:txBody>
                  <a:tcPr/>
                </a:tc>
                <a:extLst>
                  <a:ext uri="{0D108BD9-81ED-4DB2-BD59-A6C34878D82A}">
                    <a16:rowId xmlns:a16="http://schemas.microsoft.com/office/drawing/2014/main" val="3472921191"/>
                  </a:ext>
                </a:extLst>
              </a:tr>
              <a:tr h="354161">
                <a:tc>
                  <a:txBody>
                    <a:bodyPr/>
                    <a:lstStyle/>
                    <a:p>
                      <a:r>
                        <a:rPr lang="en-IN" sz="1800" b="0" i="0" u="none" strike="noStrike" kern="1200" baseline="0" dirty="0">
                          <a:solidFill>
                            <a:schemeClr val="dk1"/>
                          </a:solidFill>
                          <a:latin typeface="+mn-lt"/>
                          <a:ea typeface="+mn-ea"/>
                          <a:cs typeface="+mn-cs"/>
                        </a:rPr>
                        <a:t>Bluetooth</a:t>
                      </a:r>
                      <a:endParaRPr lang="en-IN" dirty="0"/>
                    </a:p>
                  </a:txBody>
                  <a:tcPr/>
                </a:tc>
                <a:tc>
                  <a:txBody>
                    <a:bodyPr/>
                    <a:lstStyle/>
                    <a:p>
                      <a:r>
                        <a:rPr lang="en-IN" sz="1800" b="0" i="0" u="none" strike="noStrike" kern="1200" baseline="0" dirty="0">
                          <a:solidFill>
                            <a:schemeClr val="dk1"/>
                          </a:solidFill>
                          <a:latin typeface="+mn-lt"/>
                          <a:ea typeface="+mn-ea"/>
                          <a:cs typeface="+mn-cs"/>
                        </a:rPr>
                        <a:t>2.4 GHz</a:t>
                      </a:r>
                      <a:endParaRPr lang="en-IN" dirty="0"/>
                    </a:p>
                  </a:txBody>
                  <a:tcPr/>
                </a:tc>
                <a:tc>
                  <a:txBody>
                    <a:bodyPr/>
                    <a:lstStyle/>
                    <a:p>
                      <a:r>
                        <a:rPr lang="en-IN" sz="1800" b="0" i="0" u="none" strike="noStrike" kern="1200" baseline="0" dirty="0">
                          <a:solidFill>
                            <a:schemeClr val="dk1"/>
                          </a:solidFill>
                          <a:latin typeface="+mn-lt"/>
                          <a:ea typeface="+mn-ea"/>
                          <a:cs typeface="+mn-cs"/>
                        </a:rPr>
                        <a:t>24 Mbps</a:t>
                      </a:r>
                      <a:endParaRPr lang="en-IN" dirty="0"/>
                    </a:p>
                  </a:txBody>
                  <a:tcPr/>
                </a:tc>
                <a:tc>
                  <a:txBody>
                    <a:bodyPr/>
                    <a:lstStyle/>
                    <a:p>
                      <a:r>
                        <a:rPr lang="en-IN" sz="1800" b="0" i="0" u="none" strike="noStrike" kern="1200" baseline="0" dirty="0">
                          <a:solidFill>
                            <a:schemeClr val="dk1"/>
                          </a:solidFill>
                          <a:latin typeface="+mn-lt"/>
                          <a:ea typeface="+mn-ea"/>
                          <a:cs typeface="+mn-cs"/>
                        </a:rPr>
                        <a:t>Gaussian frequency shift keying</a:t>
                      </a:r>
                    </a:p>
                    <a:p>
                      <a:r>
                        <a:rPr lang="en-IN" sz="1800" b="0" i="0" u="none" strike="noStrike" kern="1200" baseline="0" dirty="0">
                          <a:solidFill>
                            <a:schemeClr val="dk1"/>
                          </a:solidFill>
                          <a:latin typeface="+mn-lt"/>
                          <a:ea typeface="+mn-ea"/>
                          <a:cs typeface="+mn-cs"/>
                        </a:rPr>
                        <a:t>(GFSK)</a:t>
                      </a:r>
                      <a:endParaRPr lang="en-IN" dirty="0"/>
                    </a:p>
                  </a:txBody>
                  <a:tcPr/>
                </a:tc>
                <a:extLst>
                  <a:ext uri="{0D108BD9-81ED-4DB2-BD59-A6C34878D82A}">
                    <a16:rowId xmlns:a16="http://schemas.microsoft.com/office/drawing/2014/main" val="172454178"/>
                  </a:ext>
                </a:extLst>
              </a:tr>
              <a:tr h="398431">
                <a:tc>
                  <a:txBody>
                    <a:bodyPr/>
                    <a:lstStyle/>
                    <a:p>
                      <a:r>
                        <a:rPr lang="en-IN" sz="1800" b="0" i="0" u="none" strike="noStrike" kern="1200" baseline="0" dirty="0">
                          <a:solidFill>
                            <a:schemeClr val="dk1"/>
                          </a:solidFill>
                          <a:latin typeface="+mn-lt"/>
                          <a:ea typeface="+mn-ea"/>
                          <a:cs typeface="+mn-cs"/>
                        </a:rPr>
                        <a:t>HiperLAN/2</a:t>
                      </a:r>
                      <a:endParaRPr lang="en-IN" dirty="0"/>
                    </a:p>
                  </a:txBody>
                  <a:tcPr/>
                </a:tc>
                <a:tc>
                  <a:txBody>
                    <a:bodyPr/>
                    <a:lstStyle/>
                    <a:p>
                      <a:r>
                        <a:rPr lang="en-IN" sz="1800" b="0" i="0" u="none" strike="noStrike" kern="1200" baseline="0" dirty="0">
                          <a:solidFill>
                            <a:schemeClr val="dk1"/>
                          </a:solidFill>
                          <a:latin typeface="+mn-lt"/>
                          <a:ea typeface="+mn-ea"/>
                          <a:cs typeface="+mn-cs"/>
                        </a:rPr>
                        <a:t>5 GHz</a:t>
                      </a:r>
                      <a:endParaRPr lang="en-IN" dirty="0"/>
                    </a:p>
                  </a:txBody>
                  <a:tcPr/>
                </a:tc>
                <a:tc>
                  <a:txBody>
                    <a:bodyPr/>
                    <a:lstStyle/>
                    <a:p>
                      <a:r>
                        <a:rPr lang="en-IN" sz="1800" b="0" i="0" u="none" strike="noStrike" kern="1200" baseline="0" dirty="0">
                          <a:solidFill>
                            <a:schemeClr val="dk1"/>
                          </a:solidFill>
                          <a:latin typeface="+mn-lt"/>
                          <a:ea typeface="+mn-ea"/>
                          <a:cs typeface="+mn-cs"/>
                        </a:rPr>
                        <a:t>54 Mbps</a:t>
                      </a:r>
                      <a:endParaRPr lang="en-IN" dirty="0"/>
                    </a:p>
                  </a:txBody>
                  <a:tcPr/>
                </a:tc>
                <a:tc>
                  <a:txBody>
                    <a:bodyPr/>
                    <a:lstStyle/>
                    <a:p>
                      <a:r>
                        <a:rPr lang="en-IN" sz="1800" b="0" i="0" u="none" strike="noStrike" kern="1200" baseline="0" dirty="0">
                          <a:solidFill>
                            <a:schemeClr val="dk1"/>
                          </a:solidFill>
                          <a:latin typeface="+mn-lt"/>
                          <a:ea typeface="+mn-ea"/>
                          <a:cs typeface="+mn-cs"/>
                        </a:rPr>
                        <a:t>OFDM</a:t>
                      </a:r>
                      <a:endParaRPr lang="en-IN" dirty="0"/>
                    </a:p>
                  </a:txBody>
                  <a:tcPr/>
                </a:tc>
                <a:extLst>
                  <a:ext uri="{0D108BD9-81ED-4DB2-BD59-A6C34878D82A}">
                    <a16:rowId xmlns:a16="http://schemas.microsoft.com/office/drawing/2014/main" val="2609451456"/>
                  </a:ext>
                </a:extLst>
              </a:tr>
            </a:tbl>
          </a:graphicData>
        </a:graphic>
      </p:graphicFrame>
    </p:spTree>
    <p:extLst>
      <p:ext uri="{BB962C8B-B14F-4D97-AF65-F5344CB8AC3E}">
        <p14:creationId xmlns:p14="http://schemas.microsoft.com/office/powerpoint/2010/main" val="30857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09E98-384B-4A37-9AC9-ACAAC6805E16}"/>
              </a:ext>
            </a:extLst>
          </p:cNvPr>
          <p:cNvSpPr>
            <a:spLocks noGrp="1"/>
          </p:cNvSpPr>
          <p:nvPr>
            <p:ph type="title"/>
          </p:nvPr>
        </p:nvSpPr>
        <p:spPr>
          <a:xfrm>
            <a:off x="838200" y="365125"/>
            <a:ext cx="10515600" cy="672105"/>
          </a:xfrm>
        </p:spPr>
        <p:txBody>
          <a:bodyPr/>
          <a:lstStyle/>
          <a:p>
            <a:r>
              <a:rPr lang="en-US" altLang="en-US" dirty="0"/>
              <a:t>Understanding Authentication</a:t>
            </a:r>
            <a:endParaRPr lang="en-IN" dirty="0"/>
          </a:p>
        </p:txBody>
      </p:sp>
      <p:sp>
        <p:nvSpPr>
          <p:cNvPr id="3" name="Text Placeholder 2">
            <a:extLst>
              <a:ext uri="{FF2B5EF4-FFF2-40B4-BE49-F238E27FC236}">
                <a16:creationId xmlns:a16="http://schemas.microsoft.com/office/drawing/2014/main" id="{137FD6E0-DE58-42D3-A2D7-3F26486CBD74}"/>
              </a:ext>
            </a:extLst>
          </p:cNvPr>
          <p:cNvSpPr>
            <a:spLocks noGrp="1"/>
          </p:cNvSpPr>
          <p:nvPr>
            <p:ph type="body" sz="quarter" idx="17"/>
          </p:nvPr>
        </p:nvSpPr>
        <p:spPr>
          <a:xfrm>
            <a:off x="743576" y="1638300"/>
            <a:ext cx="10711543" cy="4394200"/>
          </a:xfrm>
        </p:spPr>
        <p:txBody>
          <a:bodyPr/>
          <a:lstStyle/>
          <a:p>
            <a:r>
              <a:rPr lang="en-US" altLang="en-US" dirty="0"/>
              <a:t>Problem of unauthorized users accessing resources on a network </a:t>
            </a:r>
          </a:p>
          <a:p>
            <a:pPr lvl="1"/>
            <a:r>
              <a:rPr lang="en-US" altLang="en-US" dirty="0"/>
              <a:t>A major concern for security professionals</a:t>
            </a:r>
          </a:p>
          <a:p>
            <a:pPr lvl="1"/>
            <a:r>
              <a:rPr lang="en-US" altLang="en-US" dirty="0"/>
              <a:t>An organization that introduces wireless technology to the mix increases the potential for security problems</a:t>
            </a:r>
          </a:p>
        </p:txBody>
      </p:sp>
    </p:spTree>
    <p:extLst>
      <p:ext uri="{BB962C8B-B14F-4D97-AF65-F5344CB8AC3E}">
        <p14:creationId xmlns:p14="http://schemas.microsoft.com/office/powerpoint/2010/main" val="2532773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09E98-384B-4A37-9AC9-ACAAC6805E16}"/>
              </a:ext>
            </a:extLst>
          </p:cNvPr>
          <p:cNvSpPr>
            <a:spLocks noGrp="1"/>
          </p:cNvSpPr>
          <p:nvPr>
            <p:ph type="title"/>
          </p:nvPr>
        </p:nvSpPr>
        <p:spPr>
          <a:xfrm>
            <a:off x="838200" y="365125"/>
            <a:ext cx="10515600" cy="672105"/>
          </a:xfrm>
        </p:spPr>
        <p:txBody>
          <a:bodyPr/>
          <a:lstStyle/>
          <a:p>
            <a:r>
              <a:rPr lang="en-US" altLang="en-US" dirty="0"/>
              <a:t>The 802.1X Standard</a:t>
            </a:r>
            <a:endParaRPr lang="en-IN" dirty="0"/>
          </a:p>
        </p:txBody>
      </p:sp>
      <p:sp>
        <p:nvSpPr>
          <p:cNvPr id="3" name="Text Placeholder 2">
            <a:extLst>
              <a:ext uri="{FF2B5EF4-FFF2-40B4-BE49-F238E27FC236}">
                <a16:creationId xmlns:a16="http://schemas.microsoft.com/office/drawing/2014/main" id="{137FD6E0-DE58-42D3-A2D7-3F26486CBD74}"/>
              </a:ext>
            </a:extLst>
          </p:cNvPr>
          <p:cNvSpPr>
            <a:spLocks noGrp="1"/>
          </p:cNvSpPr>
          <p:nvPr>
            <p:ph type="body" sz="quarter" idx="17"/>
          </p:nvPr>
        </p:nvSpPr>
        <p:spPr>
          <a:xfrm>
            <a:off x="743576" y="1638300"/>
            <a:ext cx="10711543" cy="4394200"/>
          </a:xfrm>
        </p:spPr>
        <p:txBody>
          <a:bodyPr>
            <a:noAutofit/>
          </a:bodyPr>
          <a:lstStyle/>
          <a:p>
            <a:pPr eaLnBrk="1" hangingPunct="1"/>
            <a:r>
              <a:rPr lang="en-US" altLang="en-US" dirty="0"/>
              <a:t>Defines the process of authenticating and authorizing users on a network</a:t>
            </a:r>
          </a:p>
          <a:p>
            <a:pPr eaLnBrk="1" hangingPunct="1"/>
            <a:r>
              <a:rPr lang="en-US" altLang="en-US" dirty="0"/>
              <a:t>Basic concepts</a:t>
            </a:r>
          </a:p>
          <a:p>
            <a:pPr lvl="1" eaLnBrk="1" hangingPunct="1"/>
            <a:r>
              <a:rPr lang="en-US" altLang="en-US" dirty="0"/>
              <a:t>Point-to-Point Protocol (PPP)</a:t>
            </a:r>
          </a:p>
          <a:p>
            <a:pPr lvl="1" eaLnBrk="1" hangingPunct="1"/>
            <a:r>
              <a:rPr lang="en-US" altLang="en-US" dirty="0"/>
              <a:t>Extensible Authentication Protocol (EAP)</a:t>
            </a:r>
          </a:p>
          <a:p>
            <a:pPr lvl="1" eaLnBrk="1" hangingPunct="1"/>
            <a:r>
              <a:rPr lang="en-US" altLang="en-US" dirty="0"/>
              <a:t>Wired Equivalent Privacy (WEP)</a:t>
            </a:r>
          </a:p>
          <a:p>
            <a:pPr lvl="1" eaLnBrk="1" hangingPunct="1"/>
            <a:r>
              <a:rPr lang="en-US" altLang="en-US" dirty="0"/>
              <a:t>Wi-Fi Protected Access (WPA)</a:t>
            </a:r>
          </a:p>
          <a:p>
            <a:pPr lvl="1"/>
            <a:r>
              <a:rPr lang="en-US" altLang="en-US" dirty="0"/>
              <a:t>Wi-Fi Protected Setup (WPS)</a:t>
            </a:r>
          </a:p>
        </p:txBody>
      </p:sp>
    </p:spTree>
    <p:extLst>
      <p:ext uri="{BB962C8B-B14F-4D97-AF65-F5344CB8AC3E}">
        <p14:creationId xmlns:p14="http://schemas.microsoft.com/office/powerpoint/2010/main" val="286668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B80130-72C9-41FC-8599-88CBF27BC6C5}"/>
              </a:ext>
            </a:extLst>
          </p:cNvPr>
          <p:cNvSpPr>
            <a:spLocks noGrp="1"/>
          </p:cNvSpPr>
          <p:nvPr>
            <p:ph type="title"/>
          </p:nvPr>
        </p:nvSpPr>
        <p:spPr/>
        <p:txBody>
          <a:bodyPr/>
          <a:lstStyle/>
          <a:p>
            <a:r>
              <a:rPr lang="en-US" altLang="en-US" dirty="0"/>
              <a:t>Point-to-Point Protocol (PPP)</a:t>
            </a:r>
            <a:endParaRPr lang="en-IN" dirty="0"/>
          </a:p>
        </p:txBody>
      </p:sp>
      <p:sp>
        <p:nvSpPr>
          <p:cNvPr id="6" name="Text Placeholder 5">
            <a:extLst>
              <a:ext uri="{FF2B5EF4-FFF2-40B4-BE49-F238E27FC236}">
                <a16:creationId xmlns:a16="http://schemas.microsoft.com/office/drawing/2014/main" id="{1560DD7E-8221-45EC-B849-91DC33361686}"/>
              </a:ext>
            </a:extLst>
          </p:cNvPr>
          <p:cNvSpPr>
            <a:spLocks noGrp="1"/>
          </p:cNvSpPr>
          <p:nvPr>
            <p:ph type="body" sz="quarter" idx="17"/>
          </p:nvPr>
        </p:nvSpPr>
        <p:spPr/>
        <p:txBody>
          <a:bodyPr/>
          <a:lstStyle/>
          <a:p>
            <a:pPr eaLnBrk="1" hangingPunct="1"/>
            <a:r>
              <a:rPr lang="en-US" altLang="en-US" dirty="0"/>
              <a:t>Many ISPs use PPP </a:t>
            </a:r>
          </a:p>
          <a:p>
            <a:pPr lvl="1" eaLnBrk="1" hangingPunct="1"/>
            <a:r>
              <a:rPr lang="en-US" altLang="en-US" dirty="0"/>
              <a:t>To connect dial-up or DSL users</a:t>
            </a:r>
          </a:p>
          <a:p>
            <a:pPr lvl="1" eaLnBrk="1" hangingPunct="1"/>
            <a:r>
              <a:rPr lang="en-US" altLang="en-US" dirty="0"/>
              <a:t>PPP handles authentication by requiring a user to enter a valid username and password</a:t>
            </a:r>
          </a:p>
          <a:p>
            <a:pPr lvl="1" eaLnBrk="1" hangingPunct="1"/>
            <a:r>
              <a:rPr lang="en-US" altLang="en-US" dirty="0"/>
              <a:t>PPP verifies that users attempting to use the link are who they say they are</a:t>
            </a:r>
          </a:p>
        </p:txBody>
      </p:sp>
    </p:spTree>
    <p:extLst>
      <p:ext uri="{BB962C8B-B14F-4D97-AF65-F5344CB8AC3E}">
        <p14:creationId xmlns:p14="http://schemas.microsoft.com/office/powerpoint/2010/main" val="670972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39FB-3950-4321-BCE5-7AC1CE997968}"/>
              </a:ext>
            </a:extLst>
          </p:cNvPr>
          <p:cNvSpPr>
            <a:spLocks noGrp="1"/>
          </p:cNvSpPr>
          <p:nvPr>
            <p:ph type="title"/>
          </p:nvPr>
        </p:nvSpPr>
        <p:spPr/>
        <p:txBody>
          <a:bodyPr/>
          <a:lstStyle/>
          <a:p>
            <a:r>
              <a:rPr lang="en-US" altLang="en-US" dirty="0"/>
              <a:t>Extensible Authentication Protocol (EAP) (1 of 4)</a:t>
            </a:r>
            <a:endParaRPr lang="en-IN" dirty="0"/>
          </a:p>
        </p:txBody>
      </p:sp>
      <p:sp>
        <p:nvSpPr>
          <p:cNvPr id="3" name="Text Placeholder 2">
            <a:extLst>
              <a:ext uri="{FF2B5EF4-FFF2-40B4-BE49-F238E27FC236}">
                <a16:creationId xmlns:a16="http://schemas.microsoft.com/office/drawing/2014/main" id="{139142D6-5C3A-42A0-8A74-350829226946}"/>
              </a:ext>
            </a:extLst>
          </p:cNvPr>
          <p:cNvSpPr>
            <a:spLocks noGrp="1"/>
          </p:cNvSpPr>
          <p:nvPr>
            <p:ph type="body" sz="quarter" idx="17"/>
          </p:nvPr>
        </p:nvSpPr>
        <p:spPr/>
        <p:txBody>
          <a:bodyPr/>
          <a:lstStyle/>
          <a:p>
            <a:pPr eaLnBrk="1" hangingPunct="1"/>
            <a:r>
              <a:rPr lang="en-US" altLang="en-US" b="1" dirty="0"/>
              <a:t>EAP</a:t>
            </a:r>
            <a:r>
              <a:rPr lang="en-US" altLang="en-US" dirty="0"/>
              <a:t> is an enhancement to PPP</a:t>
            </a:r>
          </a:p>
          <a:p>
            <a:pPr lvl="1" eaLnBrk="1" hangingPunct="1"/>
            <a:r>
              <a:rPr lang="en-US" altLang="en-US" dirty="0"/>
              <a:t>Designed to allow a company to select its authentication method</a:t>
            </a:r>
          </a:p>
          <a:p>
            <a:r>
              <a:rPr lang="en-US" altLang="en-US" dirty="0"/>
              <a:t>Example:</a:t>
            </a:r>
          </a:p>
          <a:p>
            <a:pPr lvl="1"/>
            <a:r>
              <a:rPr lang="en-US" altLang="en-US" dirty="0"/>
              <a:t>A company can use certificates or Kerberos authentication to authenticate a user connecting to an AP</a:t>
            </a:r>
          </a:p>
          <a:p>
            <a:pPr lvl="1"/>
            <a:r>
              <a:rPr lang="en-US" altLang="en-US" dirty="0"/>
              <a:t>Certificate</a:t>
            </a:r>
          </a:p>
          <a:p>
            <a:pPr lvl="2"/>
            <a:r>
              <a:rPr lang="en-US" altLang="en-US" dirty="0"/>
              <a:t>Record that authenticates network entities, such as server or client</a:t>
            </a:r>
          </a:p>
          <a:p>
            <a:pPr lvl="2"/>
            <a:r>
              <a:rPr lang="en-US" altLang="en-US" dirty="0"/>
              <a:t>Contains X.509 information </a:t>
            </a:r>
          </a:p>
          <a:p>
            <a:pPr lvl="3"/>
            <a:r>
              <a:rPr lang="en-US" altLang="en-US" dirty="0"/>
              <a:t>Identifies the owner, the certificate authority (CA), and the owner’s public key</a:t>
            </a:r>
          </a:p>
        </p:txBody>
      </p:sp>
    </p:spTree>
    <p:extLst>
      <p:ext uri="{BB962C8B-B14F-4D97-AF65-F5344CB8AC3E}">
        <p14:creationId xmlns:p14="http://schemas.microsoft.com/office/powerpoint/2010/main" val="37468763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39FB-3950-4321-BCE5-7AC1CE997968}"/>
              </a:ext>
            </a:extLst>
          </p:cNvPr>
          <p:cNvSpPr>
            <a:spLocks noGrp="1"/>
          </p:cNvSpPr>
          <p:nvPr>
            <p:ph type="title"/>
          </p:nvPr>
        </p:nvSpPr>
        <p:spPr/>
        <p:txBody>
          <a:bodyPr/>
          <a:lstStyle/>
          <a:p>
            <a:r>
              <a:rPr lang="en-US" altLang="en-US" dirty="0"/>
              <a:t>Extensible Authentication Protocol (EAP) (2 of 4)</a:t>
            </a:r>
            <a:endParaRPr lang="en-IN" dirty="0"/>
          </a:p>
        </p:txBody>
      </p:sp>
      <p:pic>
        <p:nvPicPr>
          <p:cNvPr id="5" name="Picture Placeholder 4" descr="A window is displayed giving information about an X.509 certificate that was issued to w w w dot amazon dot c a. This information includes who the certificate was issued to and what date range it is valid for.">
            <a:extLst>
              <a:ext uri="{FF2B5EF4-FFF2-40B4-BE49-F238E27FC236}">
                <a16:creationId xmlns:a16="http://schemas.microsoft.com/office/drawing/2014/main" id="{A1571FC1-CF89-4499-B14C-9BD61C376354}"/>
              </a:ext>
            </a:extLst>
          </p:cNvPr>
          <p:cNvPicPr>
            <a:picLocks noGrp="1" noChangeAspect="1"/>
          </p:cNvPicPr>
          <p:nvPr>
            <p:ph type="pic" sz="quarter" idx="10"/>
          </p:nvPr>
        </p:nvPicPr>
        <p:blipFill rotWithShape="1">
          <a:blip r:embed="rId2"/>
          <a:srcRect l="3516" t="674" r="2349" b="1927"/>
          <a:stretch/>
        </p:blipFill>
        <p:spPr>
          <a:xfrm>
            <a:off x="2764376" y="1070183"/>
            <a:ext cx="3955739" cy="5021438"/>
          </a:xfrm>
        </p:spPr>
      </p:pic>
      <p:sp>
        <p:nvSpPr>
          <p:cNvPr id="10" name="Text Placeholder 9">
            <a:extLst>
              <a:ext uri="{FF2B5EF4-FFF2-40B4-BE49-F238E27FC236}">
                <a16:creationId xmlns:a16="http://schemas.microsoft.com/office/drawing/2014/main" id="{E7A36FE5-4C6F-4E25-89F8-6FF90DE3D64A}"/>
              </a:ext>
            </a:extLst>
          </p:cNvPr>
          <p:cNvSpPr>
            <a:spLocks noGrp="1"/>
          </p:cNvSpPr>
          <p:nvPr>
            <p:ph type="body" sz="quarter" idx="12"/>
          </p:nvPr>
        </p:nvSpPr>
        <p:spPr>
          <a:xfrm rot="16200000">
            <a:off x="4997552" y="4106632"/>
            <a:ext cx="3707552" cy="262425"/>
          </a:xfrm>
        </p:spPr>
        <p:txBody>
          <a:bodyPr/>
          <a:lstStyle/>
          <a:p>
            <a:r>
              <a:rPr lang="en-IN" dirty="0"/>
              <a:t>Source: Microsoft Windows</a:t>
            </a:r>
          </a:p>
        </p:txBody>
      </p:sp>
      <p:sp>
        <p:nvSpPr>
          <p:cNvPr id="9" name="Text Placeholder 8">
            <a:extLst>
              <a:ext uri="{FF2B5EF4-FFF2-40B4-BE49-F238E27FC236}">
                <a16:creationId xmlns:a16="http://schemas.microsoft.com/office/drawing/2014/main" id="{4A54B280-ED86-442C-A8EC-231EA46E47B1}"/>
              </a:ext>
            </a:extLst>
          </p:cNvPr>
          <p:cNvSpPr>
            <a:spLocks noGrp="1"/>
          </p:cNvSpPr>
          <p:nvPr>
            <p:ph type="body" sz="quarter" idx="11"/>
          </p:nvPr>
        </p:nvSpPr>
        <p:spPr>
          <a:xfrm>
            <a:off x="7664952" y="5093545"/>
            <a:ext cx="4299740" cy="672105"/>
          </a:xfrm>
        </p:spPr>
        <p:txBody>
          <a:bodyPr/>
          <a:lstStyle/>
          <a:p>
            <a:r>
              <a:rPr lang="en-US" b="1" dirty="0"/>
              <a:t>Figure 11-7 </a:t>
            </a:r>
            <a:r>
              <a:rPr lang="en-US" dirty="0"/>
              <a:t>Viewing information about an x.509 certificate</a:t>
            </a:r>
            <a:endParaRPr lang="en-IN" dirty="0"/>
          </a:p>
        </p:txBody>
      </p:sp>
    </p:spTree>
    <p:extLst>
      <p:ext uri="{BB962C8B-B14F-4D97-AF65-F5344CB8AC3E}">
        <p14:creationId xmlns:p14="http://schemas.microsoft.com/office/powerpoint/2010/main" val="441683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85C-E736-4579-9701-27091A38A9D2}"/>
              </a:ext>
            </a:extLst>
          </p:cNvPr>
          <p:cNvSpPr>
            <a:spLocks noGrp="1"/>
          </p:cNvSpPr>
          <p:nvPr>
            <p:ph type="title"/>
          </p:nvPr>
        </p:nvSpPr>
        <p:spPr>
          <a:xfrm>
            <a:off x="838200" y="365125"/>
            <a:ext cx="10515600" cy="672105"/>
          </a:xfrm>
        </p:spPr>
        <p:txBody>
          <a:bodyPr/>
          <a:lstStyle/>
          <a:p>
            <a:r>
              <a:rPr lang="en-US" altLang="en-US" dirty="0"/>
              <a:t>Components of a Wireless Network (1 of 3)</a:t>
            </a:r>
            <a:endParaRPr lang="en-IN" dirty="0"/>
          </a:p>
        </p:txBody>
      </p:sp>
      <p:sp>
        <p:nvSpPr>
          <p:cNvPr id="3" name="Text Placeholder 2">
            <a:extLst>
              <a:ext uri="{FF2B5EF4-FFF2-40B4-BE49-F238E27FC236}">
                <a16:creationId xmlns:a16="http://schemas.microsoft.com/office/drawing/2014/main" id="{8B2BB213-BEFF-48FD-A4A3-34D3E6186184}"/>
              </a:ext>
            </a:extLst>
          </p:cNvPr>
          <p:cNvSpPr>
            <a:spLocks noGrp="1"/>
          </p:cNvSpPr>
          <p:nvPr>
            <p:ph type="body" sz="quarter" idx="17"/>
          </p:nvPr>
        </p:nvSpPr>
        <p:spPr>
          <a:xfrm>
            <a:off x="743576" y="1638300"/>
            <a:ext cx="10711543" cy="4394200"/>
          </a:xfrm>
        </p:spPr>
        <p:txBody>
          <a:bodyPr/>
          <a:lstStyle/>
          <a:p>
            <a:r>
              <a:rPr lang="en-US" altLang="en-US" dirty="0"/>
              <a:t>Only a few basic components:</a:t>
            </a:r>
          </a:p>
          <a:p>
            <a:pPr lvl="1"/>
            <a:r>
              <a:rPr lang="en-US" altLang="en-US" b="1" dirty="0"/>
              <a:t>Wireless network interface cards (WNICs)</a:t>
            </a:r>
          </a:p>
          <a:p>
            <a:pPr lvl="2"/>
            <a:r>
              <a:rPr lang="en-US" altLang="en-US" dirty="0"/>
              <a:t>Transmit and receive wireless signals</a:t>
            </a:r>
          </a:p>
          <a:p>
            <a:pPr lvl="1"/>
            <a:r>
              <a:rPr lang="en-US" altLang="en-US" dirty="0"/>
              <a:t>Access points (APs)</a:t>
            </a:r>
          </a:p>
          <a:p>
            <a:pPr lvl="2"/>
            <a:r>
              <a:rPr lang="en-US" altLang="en-US" dirty="0"/>
              <a:t>The bridges between wired and wireless networks</a:t>
            </a:r>
          </a:p>
          <a:p>
            <a:pPr lvl="1"/>
            <a:r>
              <a:rPr lang="en-US" altLang="en-US" dirty="0"/>
              <a:t>Wireless networking protocols</a:t>
            </a:r>
          </a:p>
          <a:p>
            <a:pPr lvl="1"/>
            <a:r>
              <a:rPr lang="en-US" altLang="en-US" dirty="0"/>
              <a:t>A portion of the RF spectrum</a:t>
            </a:r>
          </a:p>
        </p:txBody>
      </p:sp>
    </p:spTree>
    <p:extLst>
      <p:ext uri="{BB962C8B-B14F-4D97-AF65-F5344CB8AC3E}">
        <p14:creationId xmlns:p14="http://schemas.microsoft.com/office/powerpoint/2010/main" val="261404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A3E9-337E-48CA-A03D-2AEEA36810AD}"/>
              </a:ext>
            </a:extLst>
          </p:cNvPr>
          <p:cNvSpPr>
            <a:spLocks noGrp="1"/>
          </p:cNvSpPr>
          <p:nvPr>
            <p:ph type="title"/>
          </p:nvPr>
        </p:nvSpPr>
        <p:spPr/>
        <p:txBody>
          <a:bodyPr/>
          <a:lstStyle/>
          <a:p>
            <a:r>
              <a:rPr lang="en-US" altLang="en-US" dirty="0"/>
              <a:t>Extensible Authentication Protocol (EAP) (3 of 4)</a:t>
            </a:r>
            <a:endParaRPr lang="en-IN" dirty="0"/>
          </a:p>
        </p:txBody>
      </p:sp>
      <p:sp>
        <p:nvSpPr>
          <p:cNvPr id="3" name="Text Placeholder 2">
            <a:extLst>
              <a:ext uri="{FF2B5EF4-FFF2-40B4-BE49-F238E27FC236}">
                <a16:creationId xmlns:a16="http://schemas.microsoft.com/office/drawing/2014/main" id="{0C2DAB88-4E38-4590-89B6-A9C9EC45F56F}"/>
              </a:ext>
            </a:extLst>
          </p:cNvPr>
          <p:cNvSpPr>
            <a:spLocks noGrp="1"/>
          </p:cNvSpPr>
          <p:nvPr>
            <p:ph type="body" sz="quarter" idx="17"/>
          </p:nvPr>
        </p:nvSpPr>
        <p:spPr/>
        <p:txBody>
          <a:bodyPr>
            <a:noAutofit/>
          </a:bodyPr>
          <a:lstStyle/>
          <a:p>
            <a:pPr eaLnBrk="1" hangingPunct="1"/>
            <a:r>
              <a:rPr lang="en-US" altLang="en-US" dirty="0"/>
              <a:t>EAP methods to improve security on wireless network:</a:t>
            </a:r>
          </a:p>
          <a:p>
            <a:pPr lvl="1" eaLnBrk="1" hangingPunct="1"/>
            <a:r>
              <a:rPr lang="en-US" altLang="en-US" dirty="0"/>
              <a:t>Extensible Authentication Protocol-Transport Layer Security (EAP-TLS)</a:t>
            </a:r>
          </a:p>
          <a:p>
            <a:pPr lvl="1" eaLnBrk="1" hangingPunct="1"/>
            <a:r>
              <a:rPr lang="en-US" altLang="en-US" dirty="0"/>
              <a:t>Protected EAP (P E A P)</a:t>
            </a:r>
          </a:p>
          <a:p>
            <a:pPr lvl="1" eaLnBrk="1" hangingPunct="1"/>
            <a:r>
              <a:rPr lang="en-US" altLang="en-US" dirty="0"/>
              <a:t>Microsoft P E A P</a:t>
            </a:r>
          </a:p>
          <a:p>
            <a:pPr eaLnBrk="1" hangingPunct="1"/>
            <a:r>
              <a:rPr lang="en-US" altLang="en-US" dirty="0"/>
              <a:t>802.1X uses the following components to function:</a:t>
            </a:r>
          </a:p>
          <a:p>
            <a:pPr lvl="1" eaLnBrk="1" hangingPunct="1"/>
            <a:r>
              <a:rPr lang="en-US" altLang="en-US" b="1" dirty="0"/>
              <a:t>Supplicant</a:t>
            </a:r>
          </a:p>
          <a:p>
            <a:pPr lvl="1" eaLnBrk="1" hangingPunct="1"/>
            <a:r>
              <a:rPr lang="en-US" altLang="en-US" dirty="0"/>
              <a:t>Authenticator</a:t>
            </a:r>
          </a:p>
          <a:p>
            <a:pPr lvl="1" eaLnBrk="1" hangingPunct="1"/>
            <a:r>
              <a:rPr lang="en-US" altLang="en-US" dirty="0"/>
              <a:t>Authentication server</a:t>
            </a:r>
          </a:p>
        </p:txBody>
      </p:sp>
    </p:spTree>
    <p:extLst>
      <p:ext uri="{BB962C8B-B14F-4D97-AF65-F5344CB8AC3E}">
        <p14:creationId xmlns:p14="http://schemas.microsoft.com/office/powerpoint/2010/main" val="4027423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193F7-661D-4D4C-8169-1C1F1517DDF9}"/>
              </a:ext>
            </a:extLst>
          </p:cNvPr>
          <p:cNvSpPr>
            <a:spLocks noGrp="1"/>
          </p:cNvSpPr>
          <p:nvPr>
            <p:ph type="title"/>
          </p:nvPr>
        </p:nvSpPr>
        <p:spPr/>
        <p:txBody>
          <a:bodyPr/>
          <a:lstStyle/>
          <a:p>
            <a:r>
              <a:rPr lang="en-US" altLang="en-US" dirty="0"/>
              <a:t>Extensible Authentication Protocol (EAP) (4 of 4)</a:t>
            </a:r>
            <a:endParaRPr lang="en-IN" dirty="0"/>
          </a:p>
        </p:txBody>
      </p:sp>
      <p:pic>
        <p:nvPicPr>
          <p:cNvPr id="8" name="Picture Placeholder 7" descr="The diagram shows a supplicant laptop connecting through a wireless access point. The wireless A P is requesting authorization from a RADIUS server to give the supplicant access to wired network resources.">
            <a:extLst>
              <a:ext uri="{FF2B5EF4-FFF2-40B4-BE49-F238E27FC236}">
                <a16:creationId xmlns:a16="http://schemas.microsoft.com/office/drawing/2014/main" id="{83E708B2-5421-4876-AB32-C2A22CD6CDDF}"/>
              </a:ext>
            </a:extLst>
          </p:cNvPr>
          <p:cNvPicPr>
            <a:picLocks noGrp="1" noChangeAspect="1"/>
          </p:cNvPicPr>
          <p:nvPr>
            <p:ph type="pic" sz="quarter" idx="10"/>
          </p:nvPr>
        </p:nvPicPr>
        <p:blipFill rotWithShape="1">
          <a:blip r:embed="rId2"/>
          <a:srcRect l="5278" r="-1082"/>
          <a:stretch/>
        </p:blipFill>
        <p:spPr>
          <a:xfrm>
            <a:off x="838200" y="1299368"/>
            <a:ext cx="10218056" cy="4259263"/>
          </a:xfrm>
        </p:spPr>
      </p:pic>
      <p:sp>
        <p:nvSpPr>
          <p:cNvPr id="6" name="Text Placeholder 5">
            <a:extLst>
              <a:ext uri="{FF2B5EF4-FFF2-40B4-BE49-F238E27FC236}">
                <a16:creationId xmlns:a16="http://schemas.microsoft.com/office/drawing/2014/main" id="{3C278552-C299-44A0-801C-4B7221ADA07E}"/>
              </a:ext>
            </a:extLst>
          </p:cNvPr>
          <p:cNvSpPr>
            <a:spLocks noGrp="1"/>
          </p:cNvSpPr>
          <p:nvPr>
            <p:ph type="body" sz="quarter" idx="12"/>
          </p:nvPr>
        </p:nvSpPr>
        <p:spPr>
          <a:xfrm rot="16200000">
            <a:off x="10520090" y="4821655"/>
            <a:ext cx="1273142" cy="200810"/>
          </a:xfrm>
        </p:spPr>
        <p:txBody>
          <a:bodyPr/>
          <a:lstStyle/>
          <a:p>
            <a:r>
              <a:rPr lang="en-IN" dirty="0"/>
              <a:t>Source: Cengage</a:t>
            </a:r>
          </a:p>
        </p:txBody>
      </p:sp>
      <p:sp>
        <p:nvSpPr>
          <p:cNvPr id="5" name="Text Placeholder 4">
            <a:extLst>
              <a:ext uri="{FF2B5EF4-FFF2-40B4-BE49-F238E27FC236}">
                <a16:creationId xmlns:a16="http://schemas.microsoft.com/office/drawing/2014/main" id="{1B0DF9A8-5322-4B8F-8507-AB386633DAAD}"/>
              </a:ext>
            </a:extLst>
          </p:cNvPr>
          <p:cNvSpPr>
            <a:spLocks noGrp="1"/>
          </p:cNvSpPr>
          <p:nvPr>
            <p:ph type="body" sz="quarter" idx="11"/>
          </p:nvPr>
        </p:nvSpPr>
        <p:spPr>
          <a:xfrm>
            <a:off x="2206172" y="5793480"/>
            <a:ext cx="7229684" cy="371198"/>
          </a:xfrm>
        </p:spPr>
        <p:txBody>
          <a:bodyPr/>
          <a:lstStyle/>
          <a:p>
            <a:r>
              <a:rPr lang="en-US" b="1" dirty="0"/>
              <a:t>Figure 11-8 </a:t>
            </a:r>
            <a:r>
              <a:rPr lang="en-US" dirty="0"/>
              <a:t>A supplicant connecting to an AP and a RADIUS server</a:t>
            </a:r>
            <a:endParaRPr lang="en-IN" dirty="0"/>
          </a:p>
        </p:txBody>
      </p:sp>
    </p:spTree>
    <p:extLst>
      <p:ext uri="{BB962C8B-B14F-4D97-AF65-F5344CB8AC3E}">
        <p14:creationId xmlns:p14="http://schemas.microsoft.com/office/powerpoint/2010/main" val="3213872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364F7-A7E0-4D79-94CA-35EE1AA194D1}"/>
              </a:ext>
            </a:extLst>
          </p:cNvPr>
          <p:cNvSpPr>
            <a:spLocks noGrp="1"/>
          </p:cNvSpPr>
          <p:nvPr>
            <p:ph type="title"/>
          </p:nvPr>
        </p:nvSpPr>
        <p:spPr/>
        <p:txBody>
          <a:bodyPr/>
          <a:lstStyle/>
          <a:p>
            <a:r>
              <a:rPr lang="en-US" altLang="en-US" dirty="0"/>
              <a:t>Wired Equivalent Privacy (WEP)</a:t>
            </a:r>
            <a:endParaRPr lang="en-IN" dirty="0"/>
          </a:p>
        </p:txBody>
      </p:sp>
      <p:sp>
        <p:nvSpPr>
          <p:cNvPr id="3" name="Text Placeholder 2">
            <a:extLst>
              <a:ext uri="{FF2B5EF4-FFF2-40B4-BE49-F238E27FC236}">
                <a16:creationId xmlns:a16="http://schemas.microsoft.com/office/drawing/2014/main" id="{2F895A90-C059-4F6E-B532-4D2ECF128251}"/>
              </a:ext>
            </a:extLst>
          </p:cNvPr>
          <p:cNvSpPr>
            <a:spLocks noGrp="1"/>
          </p:cNvSpPr>
          <p:nvPr>
            <p:ph type="body" sz="quarter" idx="17"/>
          </p:nvPr>
        </p:nvSpPr>
        <p:spPr/>
        <p:txBody>
          <a:bodyPr/>
          <a:lstStyle/>
          <a:p>
            <a:pPr eaLnBrk="1" hangingPunct="1"/>
            <a:r>
              <a:rPr lang="en-US" altLang="en-US" dirty="0"/>
              <a:t>Part of the 802.11b standard</a:t>
            </a:r>
          </a:p>
          <a:p>
            <a:r>
              <a:rPr lang="en-US" altLang="en-US" dirty="0"/>
              <a:t>Developed to encrypt data traversing a wireless network</a:t>
            </a:r>
          </a:p>
          <a:p>
            <a:pPr eaLnBrk="1" hangingPunct="1"/>
            <a:r>
              <a:rPr lang="en-US" altLang="en-US" dirty="0"/>
              <a:t>WEP encryption is easily cracked</a:t>
            </a:r>
          </a:p>
          <a:p>
            <a:pPr lvl="1"/>
            <a:r>
              <a:rPr lang="en-US" altLang="en-US" dirty="0"/>
              <a:t>Due to a flaw in its RC4 encryption algorithm</a:t>
            </a:r>
          </a:p>
          <a:p>
            <a:pPr eaLnBrk="1" hangingPunct="1"/>
            <a:r>
              <a:rPr lang="en-US" altLang="en-US" dirty="0"/>
              <a:t>Works well for home users or small businesses when combined with the security of a Virtual Private Network (VPN)</a:t>
            </a:r>
          </a:p>
        </p:txBody>
      </p:sp>
    </p:spTree>
    <p:extLst>
      <p:ext uri="{BB962C8B-B14F-4D97-AF65-F5344CB8AC3E}">
        <p14:creationId xmlns:p14="http://schemas.microsoft.com/office/powerpoint/2010/main" val="243493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364F7-A7E0-4D79-94CA-35EE1AA194D1}"/>
              </a:ext>
            </a:extLst>
          </p:cNvPr>
          <p:cNvSpPr>
            <a:spLocks noGrp="1"/>
          </p:cNvSpPr>
          <p:nvPr>
            <p:ph type="title"/>
          </p:nvPr>
        </p:nvSpPr>
        <p:spPr/>
        <p:txBody>
          <a:bodyPr/>
          <a:lstStyle/>
          <a:p>
            <a:r>
              <a:rPr lang="en-US" altLang="en-US" dirty="0"/>
              <a:t>Wi-Fi Protected Access (1 of 2)</a:t>
            </a:r>
            <a:endParaRPr lang="en-IN" dirty="0"/>
          </a:p>
        </p:txBody>
      </p:sp>
      <p:sp>
        <p:nvSpPr>
          <p:cNvPr id="3" name="Text Placeholder 2">
            <a:extLst>
              <a:ext uri="{FF2B5EF4-FFF2-40B4-BE49-F238E27FC236}">
                <a16:creationId xmlns:a16="http://schemas.microsoft.com/office/drawing/2014/main" id="{2F895A90-C059-4F6E-B532-4D2ECF128251}"/>
              </a:ext>
            </a:extLst>
          </p:cNvPr>
          <p:cNvSpPr>
            <a:spLocks noGrp="1"/>
          </p:cNvSpPr>
          <p:nvPr>
            <p:ph type="body" sz="quarter" idx="17"/>
          </p:nvPr>
        </p:nvSpPr>
        <p:spPr/>
        <p:txBody>
          <a:bodyPr/>
          <a:lstStyle/>
          <a:p>
            <a:r>
              <a:rPr lang="en-US" altLang="en-US" b="1" dirty="0"/>
              <a:t>WPA, WPA2, and WPA3</a:t>
            </a:r>
          </a:p>
          <a:p>
            <a:pPr lvl="1"/>
            <a:r>
              <a:rPr lang="en-US" altLang="en-US" dirty="0"/>
              <a:t>Specified in the 802.11i standard</a:t>
            </a:r>
          </a:p>
          <a:p>
            <a:pPr lvl="1"/>
            <a:r>
              <a:rPr lang="en-US" altLang="en-US" dirty="0"/>
              <a:t>Replacement for WEP</a:t>
            </a:r>
          </a:p>
          <a:p>
            <a:r>
              <a:rPr lang="en-US" altLang="en-US" dirty="0"/>
              <a:t>Improves encryption by using Temporal Key Integrity Protocol (TKIP) enhancements</a:t>
            </a:r>
          </a:p>
          <a:p>
            <a:pPr lvl="1"/>
            <a:r>
              <a:rPr lang="en-US" altLang="en-US" dirty="0"/>
              <a:t>TKIP’s four enhancements that address encryption vulnerabilities in WEP</a:t>
            </a:r>
          </a:p>
          <a:p>
            <a:pPr lvl="2"/>
            <a:r>
              <a:rPr lang="en-US" altLang="en-US" dirty="0"/>
              <a:t>Message Integrity Check (M I C)</a:t>
            </a:r>
          </a:p>
          <a:p>
            <a:pPr lvl="2"/>
            <a:r>
              <a:rPr lang="en-US" altLang="en-US" dirty="0"/>
              <a:t>Extended Initialization Vector (IV) with sequencing rules</a:t>
            </a:r>
          </a:p>
          <a:p>
            <a:pPr lvl="2"/>
            <a:r>
              <a:rPr lang="en-US" altLang="en-US" dirty="0"/>
              <a:t>Per-packet key mixing</a:t>
            </a:r>
          </a:p>
          <a:p>
            <a:pPr lvl="2"/>
            <a:r>
              <a:rPr lang="en-US" altLang="en-US" dirty="0"/>
              <a:t>Rekeying mechanism</a:t>
            </a:r>
          </a:p>
          <a:p>
            <a:pPr lvl="2"/>
            <a:r>
              <a:rPr lang="en-US" altLang="en-US" dirty="0"/>
              <a:t>Authentication mechanism using 802.1X and EAP</a:t>
            </a:r>
          </a:p>
        </p:txBody>
      </p:sp>
    </p:spTree>
    <p:extLst>
      <p:ext uri="{BB962C8B-B14F-4D97-AF65-F5344CB8AC3E}">
        <p14:creationId xmlns:p14="http://schemas.microsoft.com/office/powerpoint/2010/main" val="2453923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364F7-A7E0-4D79-94CA-35EE1AA194D1}"/>
              </a:ext>
            </a:extLst>
          </p:cNvPr>
          <p:cNvSpPr>
            <a:spLocks noGrp="1"/>
          </p:cNvSpPr>
          <p:nvPr>
            <p:ph type="title"/>
          </p:nvPr>
        </p:nvSpPr>
        <p:spPr/>
        <p:txBody>
          <a:bodyPr/>
          <a:lstStyle/>
          <a:p>
            <a:r>
              <a:rPr lang="en-US" altLang="en-US" dirty="0"/>
              <a:t>Wi-Fi Protected Access (2 of 2)</a:t>
            </a:r>
            <a:endParaRPr lang="en-IN" dirty="0"/>
          </a:p>
        </p:txBody>
      </p:sp>
      <p:sp>
        <p:nvSpPr>
          <p:cNvPr id="3" name="Text Placeholder 2">
            <a:extLst>
              <a:ext uri="{FF2B5EF4-FFF2-40B4-BE49-F238E27FC236}">
                <a16:creationId xmlns:a16="http://schemas.microsoft.com/office/drawing/2014/main" id="{2F895A90-C059-4F6E-B532-4D2ECF128251}"/>
              </a:ext>
            </a:extLst>
          </p:cNvPr>
          <p:cNvSpPr>
            <a:spLocks noGrp="1"/>
          </p:cNvSpPr>
          <p:nvPr>
            <p:ph type="body" sz="quarter" idx="17"/>
          </p:nvPr>
        </p:nvSpPr>
        <p:spPr/>
        <p:txBody>
          <a:bodyPr/>
          <a:lstStyle/>
          <a:p>
            <a:r>
              <a:rPr lang="en-US" altLang="en-US" b="1" dirty="0"/>
              <a:t>WPA3</a:t>
            </a:r>
          </a:p>
          <a:p>
            <a:pPr lvl="1"/>
            <a:r>
              <a:rPr lang="en-US" altLang="en-US" dirty="0"/>
              <a:t>Released in January 2018</a:t>
            </a:r>
          </a:p>
          <a:p>
            <a:pPr lvl="1"/>
            <a:r>
              <a:rPr lang="en-US" altLang="en-US" dirty="0"/>
              <a:t>Officially replaces WPA2 and provides improved security features</a:t>
            </a:r>
          </a:p>
          <a:p>
            <a:pPr lvl="1"/>
            <a:r>
              <a:rPr lang="en-US" altLang="en-US" dirty="0"/>
              <a:t>For encryption:</a:t>
            </a:r>
          </a:p>
          <a:p>
            <a:pPr lvl="2"/>
            <a:r>
              <a:rPr lang="en-US" altLang="en-US" dirty="0"/>
              <a:t>Uses AES-256 and SHA-384 in WPA3-Enterprise mode</a:t>
            </a:r>
          </a:p>
          <a:p>
            <a:pPr lvl="2"/>
            <a:r>
              <a:rPr lang="en-US" altLang="en-US" dirty="0"/>
              <a:t>Mandates the use of CCMP-128 (AES-128 in CCM Mode) as the minimum encryption algorithm in WPA3-Personal mode</a:t>
            </a:r>
          </a:p>
          <a:p>
            <a:pPr lvl="2"/>
            <a:r>
              <a:rPr lang="en-US" altLang="en-US" dirty="0"/>
              <a:t>Uses Simultaneous Authentication of Equals (SAE) exchange</a:t>
            </a:r>
          </a:p>
          <a:p>
            <a:pPr lvl="3"/>
            <a:r>
              <a:rPr lang="en-US" altLang="en-US" dirty="0"/>
              <a:t>Results in a more secure initial key exchange</a:t>
            </a:r>
          </a:p>
          <a:p>
            <a:pPr lvl="1"/>
            <a:r>
              <a:rPr lang="en-US" altLang="en-US" dirty="0"/>
              <a:t>Difficult for hackers to tap into a network using offline password-guessing attacks</a:t>
            </a:r>
          </a:p>
          <a:p>
            <a:pPr lvl="1"/>
            <a:r>
              <a:rPr lang="en-US" altLang="en-US" dirty="0"/>
              <a:t>Susceptible to timing attacks during the handshake process</a:t>
            </a:r>
          </a:p>
          <a:p>
            <a:pPr lvl="2"/>
            <a:r>
              <a:rPr lang="en-US" altLang="en-US" dirty="0"/>
              <a:t>Information gathered can be used for a password partitioning attack</a:t>
            </a:r>
          </a:p>
        </p:txBody>
      </p:sp>
    </p:spTree>
    <p:extLst>
      <p:ext uri="{BB962C8B-B14F-4D97-AF65-F5344CB8AC3E}">
        <p14:creationId xmlns:p14="http://schemas.microsoft.com/office/powerpoint/2010/main" val="4094555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364F7-A7E0-4D79-94CA-35EE1AA194D1}"/>
              </a:ext>
            </a:extLst>
          </p:cNvPr>
          <p:cNvSpPr>
            <a:spLocks noGrp="1"/>
          </p:cNvSpPr>
          <p:nvPr>
            <p:ph type="title"/>
          </p:nvPr>
        </p:nvSpPr>
        <p:spPr/>
        <p:txBody>
          <a:bodyPr/>
          <a:lstStyle/>
          <a:p>
            <a:r>
              <a:rPr lang="en-US" altLang="en-US" dirty="0"/>
              <a:t>Wi-Fi Protected Setup (WPS)</a:t>
            </a:r>
            <a:endParaRPr lang="en-IN" dirty="0"/>
          </a:p>
        </p:txBody>
      </p:sp>
      <p:sp>
        <p:nvSpPr>
          <p:cNvPr id="3" name="Text Placeholder 2">
            <a:extLst>
              <a:ext uri="{FF2B5EF4-FFF2-40B4-BE49-F238E27FC236}">
                <a16:creationId xmlns:a16="http://schemas.microsoft.com/office/drawing/2014/main" id="{2F895A90-C059-4F6E-B532-4D2ECF128251}"/>
              </a:ext>
            </a:extLst>
          </p:cNvPr>
          <p:cNvSpPr>
            <a:spLocks noGrp="1"/>
          </p:cNvSpPr>
          <p:nvPr>
            <p:ph type="body" sz="quarter" idx="17"/>
          </p:nvPr>
        </p:nvSpPr>
        <p:spPr/>
        <p:txBody>
          <a:bodyPr>
            <a:normAutofit/>
          </a:bodyPr>
          <a:lstStyle/>
          <a:p>
            <a:r>
              <a:rPr lang="en-US" altLang="en-US" b="1" dirty="0"/>
              <a:t>WPS</a:t>
            </a:r>
          </a:p>
          <a:p>
            <a:pPr lvl="1"/>
            <a:r>
              <a:rPr lang="en-US" altLang="en-US" dirty="0"/>
              <a:t>A wireless authentication standard created to allow users to add devices easily and securely to a wireless network</a:t>
            </a:r>
          </a:p>
          <a:p>
            <a:pPr lvl="1"/>
            <a:r>
              <a:rPr lang="en-US" altLang="en-US" dirty="0"/>
              <a:t>Eliminates the need for a user to enter a passphrase</a:t>
            </a:r>
          </a:p>
          <a:p>
            <a:pPr lvl="2"/>
            <a:r>
              <a:rPr lang="en-US" altLang="en-US" dirty="0"/>
              <a:t>User simply presses a button on the router</a:t>
            </a:r>
          </a:p>
          <a:p>
            <a:pPr lvl="2"/>
            <a:r>
              <a:rPr lang="en-US" altLang="en-US" dirty="0"/>
              <a:t>The WPS-able device pairs with the router</a:t>
            </a:r>
          </a:p>
          <a:p>
            <a:r>
              <a:rPr lang="en-US" altLang="en-US" dirty="0"/>
              <a:t>Flaw discovered in 2011</a:t>
            </a:r>
          </a:p>
          <a:p>
            <a:pPr lvl="1"/>
            <a:r>
              <a:rPr lang="en-US" altLang="en-US" dirty="0"/>
              <a:t>Allows an attacker to gain access to a network remotely without knowing the WPA2 password</a:t>
            </a:r>
          </a:p>
        </p:txBody>
      </p:sp>
    </p:spTree>
    <p:extLst>
      <p:ext uri="{BB962C8B-B14F-4D97-AF65-F5344CB8AC3E}">
        <p14:creationId xmlns:p14="http://schemas.microsoft.com/office/powerpoint/2010/main" val="27940364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11-1</a:t>
            </a:r>
          </a:p>
        </p:txBody>
      </p:sp>
      <p:sp>
        <p:nvSpPr>
          <p:cNvPr id="2" name="Text Placeholder 1"/>
          <p:cNvSpPr>
            <a:spLocks noGrp="1"/>
          </p:cNvSpPr>
          <p:nvPr>
            <p:ph type="body" sz="quarter" idx="15"/>
          </p:nvPr>
        </p:nvSpPr>
        <p:spPr/>
        <p:txBody>
          <a:bodyPr/>
          <a:lstStyle/>
          <a:p>
            <a:r>
              <a:rPr lang="en-US" sz="2000" dirty="0"/>
              <a:t>Which IEEE standard defines authentication and authorization in wireless networks?</a:t>
            </a:r>
          </a:p>
          <a:p>
            <a:endParaRPr lang="en-US" sz="2000" dirty="0"/>
          </a:p>
          <a:p>
            <a:pPr marL="457200" indent="-457200">
              <a:buFont typeface="+mj-lt"/>
              <a:buAutoNum type="alphaLcPeriod"/>
            </a:pPr>
            <a:r>
              <a:rPr lang="pt-BR" sz="2000" dirty="0"/>
              <a:t>802.11</a:t>
            </a:r>
          </a:p>
          <a:p>
            <a:pPr marL="457200" indent="-457200">
              <a:buFont typeface="+mj-lt"/>
              <a:buAutoNum type="alphaLcPeriod"/>
            </a:pPr>
            <a:r>
              <a:rPr lang="pt-BR" sz="2000" dirty="0"/>
              <a:t>802.11a</a:t>
            </a:r>
          </a:p>
          <a:p>
            <a:pPr marL="457200" indent="-457200">
              <a:buFont typeface="+mj-lt"/>
              <a:buAutoNum type="alphaLcPeriod"/>
            </a:pPr>
            <a:r>
              <a:rPr lang="pt-BR" sz="2000" dirty="0"/>
              <a:t>802.11b</a:t>
            </a:r>
          </a:p>
          <a:p>
            <a:pPr marL="457200" indent="-457200">
              <a:buFont typeface="+mj-lt"/>
              <a:buAutoNum type="alphaLcPeriod"/>
            </a:pPr>
            <a:r>
              <a:rPr lang="pt-BR" sz="2000" dirty="0"/>
              <a:t>802.1X</a:t>
            </a:r>
          </a:p>
        </p:txBody>
      </p:sp>
    </p:spTree>
    <p:extLst>
      <p:ext uri="{BB962C8B-B14F-4D97-AF65-F5344CB8AC3E}">
        <p14:creationId xmlns:p14="http://schemas.microsoft.com/office/powerpoint/2010/main" val="2222742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11-1: Answer</a:t>
            </a:r>
          </a:p>
        </p:txBody>
      </p:sp>
      <p:sp>
        <p:nvSpPr>
          <p:cNvPr id="2" name="Text Placeholder 1"/>
          <p:cNvSpPr>
            <a:spLocks noGrp="1"/>
          </p:cNvSpPr>
          <p:nvPr>
            <p:ph type="body" sz="quarter" idx="15"/>
          </p:nvPr>
        </p:nvSpPr>
        <p:spPr/>
        <p:txBody>
          <a:bodyPr/>
          <a:lstStyle/>
          <a:p>
            <a:r>
              <a:rPr lang="en-US" sz="2000" dirty="0"/>
              <a:t>Which IEEE standard defines authentication and authorization in wireless networks?</a:t>
            </a:r>
          </a:p>
          <a:p>
            <a:endParaRPr lang="en-US" sz="2000" b="1" dirty="0"/>
          </a:p>
          <a:p>
            <a:pPr>
              <a:spcBef>
                <a:spcPts val="600"/>
              </a:spcBef>
              <a:spcAft>
                <a:spcPts val="600"/>
              </a:spcAft>
            </a:pPr>
            <a:r>
              <a:rPr lang="en-US" sz="2000" b="1" dirty="0"/>
              <a:t>Answer: d. 802.1X</a:t>
            </a:r>
          </a:p>
          <a:p>
            <a:pPr>
              <a:spcBef>
                <a:spcPts val="600"/>
              </a:spcBef>
              <a:spcAft>
                <a:spcPts val="600"/>
              </a:spcAft>
            </a:pPr>
            <a:r>
              <a:rPr lang="en-US" sz="2000" b="1" dirty="0"/>
              <a:t>The 802.1X standard defines the process of authenticating and authorizing users on a network. This standard is especially useful for WLAN security when physical access control is more difficult to enforce than on wired LANs.</a:t>
            </a:r>
          </a:p>
        </p:txBody>
      </p:sp>
    </p:spTree>
    <p:extLst>
      <p:ext uri="{BB962C8B-B14F-4D97-AF65-F5344CB8AC3E}">
        <p14:creationId xmlns:p14="http://schemas.microsoft.com/office/powerpoint/2010/main" val="395907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Polling Activity 11-1</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Which wireless encryption standard offers the best security?</a:t>
            </a:r>
          </a:p>
          <a:p>
            <a:endParaRPr lang="en-US" sz="2000" dirty="0"/>
          </a:p>
          <a:p>
            <a:pPr marL="457200" indent="-457200">
              <a:buFont typeface="+mj-lt"/>
              <a:buAutoNum type="alphaLcPeriod"/>
            </a:pPr>
            <a:r>
              <a:rPr lang="pl-PL" sz="2000" dirty="0"/>
              <a:t>WPA3</a:t>
            </a:r>
          </a:p>
          <a:p>
            <a:pPr marL="457200" indent="-457200">
              <a:buFont typeface="+mj-lt"/>
              <a:buAutoNum type="alphaLcPeriod"/>
            </a:pPr>
            <a:r>
              <a:rPr lang="pl-PL" sz="2000" dirty="0"/>
              <a:t>WEP</a:t>
            </a:r>
          </a:p>
          <a:p>
            <a:pPr marL="457200" indent="-457200">
              <a:buFont typeface="+mj-lt"/>
              <a:buAutoNum type="alphaLcPeriod"/>
            </a:pPr>
            <a:r>
              <a:rPr lang="pl-PL" sz="2000" dirty="0"/>
              <a:t>WPS</a:t>
            </a:r>
          </a:p>
          <a:p>
            <a:pPr marL="457200" indent="-457200">
              <a:buFont typeface="+mj-lt"/>
              <a:buAutoNum type="alphaLcPeriod"/>
            </a:pPr>
            <a:r>
              <a:rPr lang="pl-PL" sz="2000" dirty="0"/>
              <a:t>WPA</a:t>
            </a:r>
          </a:p>
          <a:p>
            <a:pPr marL="457200" indent="-457200">
              <a:buFont typeface="+mj-lt"/>
              <a:buAutoNum type="alphaLcPeriod"/>
            </a:pPr>
            <a:endParaRPr lang="en-US" sz="2000" dirty="0"/>
          </a:p>
        </p:txBody>
      </p:sp>
    </p:spTree>
    <p:extLst>
      <p:ext uri="{BB962C8B-B14F-4D97-AF65-F5344CB8AC3E}">
        <p14:creationId xmlns:p14="http://schemas.microsoft.com/office/powerpoint/2010/main" val="16340898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Polling Activity 11-1: Answer</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Which wireless encryption standard offers the best security?</a:t>
            </a:r>
          </a:p>
          <a:p>
            <a:pPr>
              <a:spcBef>
                <a:spcPts val="600"/>
              </a:spcBef>
              <a:spcAft>
                <a:spcPts val="600"/>
              </a:spcAft>
            </a:pPr>
            <a:endParaRPr lang="en-US" sz="2000" b="1" dirty="0"/>
          </a:p>
          <a:p>
            <a:pPr>
              <a:spcBef>
                <a:spcPts val="600"/>
              </a:spcBef>
              <a:spcAft>
                <a:spcPts val="600"/>
              </a:spcAft>
            </a:pPr>
            <a:r>
              <a:rPr lang="en-US" sz="2000" b="1" dirty="0"/>
              <a:t>Answer: a. WPA3</a:t>
            </a:r>
          </a:p>
          <a:p>
            <a:pPr>
              <a:spcBef>
                <a:spcPts val="600"/>
              </a:spcBef>
              <a:spcAft>
                <a:spcPts val="600"/>
              </a:spcAft>
            </a:pPr>
            <a:r>
              <a:rPr lang="en-US" sz="2000" b="1" dirty="0"/>
              <a:t>WPA3 makes it more difficult for hackers to tap into a network using offline password-guessing attacks. WPA2 would allow hackers to capture data from your router and use this data to repeatedly attempt to guess your password, but with WPA3, one incorrect hacking attempt renders this data useless. WPA3 also improves security over public Wi-Fi networks.</a:t>
            </a:r>
          </a:p>
        </p:txBody>
      </p:sp>
    </p:spTree>
    <p:extLst>
      <p:ext uri="{BB962C8B-B14F-4D97-AF65-F5344CB8AC3E}">
        <p14:creationId xmlns:p14="http://schemas.microsoft.com/office/powerpoint/2010/main" val="3976620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85C-E736-4579-9701-27091A38A9D2}"/>
              </a:ext>
            </a:extLst>
          </p:cNvPr>
          <p:cNvSpPr>
            <a:spLocks noGrp="1"/>
          </p:cNvSpPr>
          <p:nvPr>
            <p:ph type="title"/>
          </p:nvPr>
        </p:nvSpPr>
        <p:spPr>
          <a:xfrm>
            <a:off x="838200" y="365125"/>
            <a:ext cx="10515600" cy="672105"/>
          </a:xfrm>
        </p:spPr>
        <p:txBody>
          <a:bodyPr/>
          <a:lstStyle/>
          <a:p>
            <a:r>
              <a:rPr lang="en-US" altLang="en-US" dirty="0"/>
              <a:t>Components of a Wireless Network (2 of 3)</a:t>
            </a:r>
            <a:endParaRPr lang="en-IN" dirty="0"/>
          </a:p>
        </p:txBody>
      </p:sp>
      <p:sp>
        <p:nvSpPr>
          <p:cNvPr id="3" name="Text Placeholder 2">
            <a:extLst>
              <a:ext uri="{FF2B5EF4-FFF2-40B4-BE49-F238E27FC236}">
                <a16:creationId xmlns:a16="http://schemas.microsoft.com/office/drawing/2014/main" id="{8B2BB213-BEFF-48FD-A4A3-34D3E6186184}"/>
              </a:ext>
            </a:extLst>
          </p:cNvPr>
          <p:cNvSpPr>
            <a:spLocks noGrp="1"/>
          </p:cNvSpPr>
          <p:nvPr>
            <p:ph type="body" sz="quarter" idx="17"/>
          </p:nvPr>
        </p:nvSpPr>
        <p:spPr>
          <a:xfrm>
            <a:off x="743576" y="1638300"/>
            <a:ext cx="10711543" cy="4394200"/>
          </a:xfrm>
        </p:spPr>
        <p:txBody>
          <a:bodyPr/>
          <a:lstStyle/>
          <a:p>
            <a:r>
              <a:rPr lang="en-US" altLang="en-US" b="1" dirty="0"/>
              <a:t>Access point (AP)</a:t>
            </a:r>
          </a:p>
          <a:p>
            <a:pPr lvl="1"/>
            <a:r>
              <a:rPr lang="en-US" altLang="en-US" dirty="0"/>
              <a:t>Radio transceiver that connects to a network via an Ethernet cable</a:t>
            </a:r>
          </a:p>
          <a:p>
            <a:pPr lvl="1"/>
            <a:r>
              <a:rPr lang="en-US" altLang="en-US" dirty="0"/>
              <a:t>Links a </a:t>
            </a:r>
            <a:r>
              <a:rPr lang="en-US" altLang="en-US" b="1" dirty="0"/>
              <a:t>wireless LAN (WLAN) </a:t>
            </a:r>
            <a:r>
              <a:rPr lang="en-US" altLang="en-US" dirty="0"/>
              <a:t>to a wired network</a:t>
            </a:r>
          </a:p>
          <a:p>
            <a:pPr lvl="2"/>
            <a:r>
              <a:rPr lang="en-US" altLang="en-US" dirty="0"/>
              <a:t>Not all connect to a wired network</a:t>
            </a:r>
          </a:p>
          <a:p>
            <a:pPr lvl="2"/>
            <a:r>
              <a:rPr lang="en-US" altLang="en-US" dirty="0"/>
              <a:t>Most companies use WLANs connected to the company’s wired network topology</a:t>
            </a:r>
          </a:p>
          <a:p>
            <a:pPr lvl="1"/>
            <a:r>
              <a:rPr lang="en-US" altLang="en-US" dirty="0"/>
              <a:t>Point where RF channels are configured</a:t>
            </a:r>
          </a:p>
          <a:p>
            <a:pPr lvl="1"/>
            <a:r>
              <a:rPr lang="en-US" altLang="en-US" dirty="0"/>
              <a:t>Enables users to connect to a LAN </a:t>
            </a:r>
          </a:p>
          <a:p>
            <a:pPr lvl="2"/>
            <a:r>
              <a:rPr lang="en-US" altLang="en-US" dirty="0"/>
              <a:t>Using wireless technology</a:t>
            </a:r>
          </a:p>
          <a:p>
            <a:pPr lvl="2"/>
            <a:r>
              <a:rPr lang="en-US" altLang="en-US" dirty="0"/>
              <a:t>Available only within a defined area</a:t>
            </a:r>
          </a:p>
        </p:txBody>
      </p:sp>
    </p:spTree>
    <p:extLst>
      <p:ext uri="{BB962C8B-B14F-4D97-AF65-F5344CB8AC3E}">
        <p14:creationId xmlns:p14="http://schemas.microsoft.com/office/powerpoint/2010/main" val="2140204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11-2</a:t>
            </a:r>
          </a:p>
        </p:txBody>
      </p:sp>
      <p:sp>
        <p:nvSpPr>
          <p:cNvPr id="2" name="Text Placeholder 1"/>
          <p:cNvSpPr>
            <a:spLocks noGrp="1"/>
          </p:cNvSpPr>
          <p:nvPr>
            <p:ph type="body" sz="quarter" idx="15"/>
          </p:nvPr>
        </p:nvSpPr>
        <p:spPr/>
        <p:txBody>
          <a:bodyPr/>
          <a:lstStyle/>
          <a:p>
            <a:r>
              <a:rPr lang="en-US" sz="2000" dirty="0"/>
              <a:t>What protocol was added to 802.11i to address WEP’s encryption vulnerability?</a:t>
            </a:r>
          </a:p>
          <a:p>
            <a:endParaRPr lang="en-US" sz="2000" dirty="0"/>
          </a:p>
          <a:p>
            <a:pPr marL="457200" indent="-457200">
              <a:buFont typeface="+mj-lt"/>
              <a:buAutoNum type="alphaLcPeriod"/>
            </a:pPr>
            <a:r>
              <a:rPr lang="en-US" sz="2000" dirty="0"/>
              <a:t>MIC</a:t>
            </a:r>
          </a:p>
          <a:p>
            <a:pPr marL="457200" indent="-457200">
              <a:buFont typeface="+mj-lt"/>
              <a:buAutoNum type="alphaLcPeriod"/>
            </a:pPr>
            <a:r>
              <a:rPr lang="en-US" sz="2000" dirty="0"/>
              <a:t>TKIP</a:t>
            </a:r>
          </a:p>
          <a:p>
            <a:pPr marL="457200" indent="-457200">
              <a:buFont typeface="+mj-lt"/>
              <a:buAutoNum type="alphaLcPeriod"/>
            </a:pPr>
            <a:r>
              <a:rPr lang="en-US" sz="2000" dirty="0"/>
              <a:t>TTL</a:t>
            </a:r>
          </a:p>
          <a:p>
            <a:pPr marL="457200" indent="-457200">
              <a:buFont typeface="+mj-lt"/>
              <a:buAutoNum type="alphaLcPeriod"/>
            </a:pPr>
            <a:r>
              <a:rPr lang="en-US" sz="2000" dirty="0"/>
              <a:t>EAP-TLS</a:t>
            </a:r>
          </a:p>
        </p:txBody>
      </p:sp>
    </p:spTree>
    <p:extLst>
      <p:ext uri="{BB962C8B-B14F-4D97-AF65-F5344CB8AC3E}">
        <p14:creationId xmlns:p14="http://schemas.microsoft.com/office/powerpoint/2010/main" val="1610729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11-2: Answer</a:t>
            </a:r>
          </a:p>
        </p:txBody>
      </p:sp>
      <p:sp>
        <p:nvSpPr>
          <p:cNvPr id="2" name="Text Placeholder 1"/>
          <p:cNvSpPr>
            <a:spLocks noGrp="1"/>
          </p:cNvSpPr>
          <p:nvPr>
            <p:ph type="body" sz="quarter" idx="15"/>
          </p:nvPr>
        </p:nvSpPr>
        <p:spPr/>
        <p:txBody>
          <a:bodyPr/>
          <a:lstStyle/>
          <a:p>
            <a:r>
              <a:rPr lang="en-US" sz="2000" dirty="0"/>
              <a:t>What protocol was added to 802.11i to address WEP’s encryption vulnerability?</a:t>
            </a:r>
          </a:p>
          <a:p>
            <a:endParaRPr lang="en-US" sz="2000" b="1" dirty="0"/>
          </a:p>
          <a:p>
            <a:pPr>
              <a:spcBef>
                <a:spcPts val="600"/>
              </a:spcBef>
              <a:spcAft>
                <a:spcPts val="600"/>
              </a:spcAft>
            </a:pPr>
            <a:r>
              <a:rPr lang="en-US" sz="2000" b="1" dirty="0"/>
              <a:t>Answer: b. TKIP</a:t>
            </a:r>
          </a:p>
          <a:p>
            <a:pPr>
              <a:spcBef>
                <a:spcPts val="600"/>
              </a:spcBef>
              <a:spcAft>
                <a:spcPts val="600"/>
              </a:spcAft>
            </a:pPr>
            <a:r>
              <a:rPr lang="en-US" sz="2000" b="1" dirty="0"/>
              <a:t>Temporal Key Integrity Protocol (TKIP) was added to the 802.11i standard as WEP was known to have cryptographic weaknesses. WEP was replaced by Wi-Fi Protected Access (WPA).</a:t>
            </a:r>
          </a:p>
        </p:txBody>
      </p:sp>
    </p:spTree>
    <p:extLst>
      <p:ext uri="{BB962C8B-B14F-4D97-AF65-F5344CB8AC3E}">
        <p14:creationId xmlns:p14="http://schemas.microsoft.com/office/powerpoint/2010/main" val="3663896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4BDA3-A2DC-45DD-84B5-B009BE87758E}"/>
              </a:ext>
            </a:extLst>
          </p:cNvPr>
          <p:cNvSpPr>
            <a:spLocks noGrp="1"/>
          </p:cNvSpPr>
          <p:nvPr>
            <p:ph type="title"/>
          </p:nvPr>
        </p:nvSpPr>
        <p:spPr/>
        <p:txBody>
          <a:bodyPr/>
          <a:lstStyle/>
          <a:p>
            <a:r>
              <a:rPr lang="en-US" altLang="en-US" dirty="0"/>
              <a:t>Understanding Wardriving</a:t>
            </a:r>
            <a:endParaRPr lang="en-IN" dirty="0"/>
          </a:p>
        </p:txBody>
      </p:sp>
      <p:sp>
        <p:nvSpPr>
          <p:cNvPr id="3" name="Text Placeholder 2">
            <a:extLst>
              <a:ext uri="{FF2B5EF4-FFF2-40B4-BE49-F238E27FC236}">
                <a16:creationId xmlns:a16="http://schemas.microsoft.com/office/drawing/2014/main" id="{855FBCEF-D9F8-4E29-BCA9-B14EDE0204CC}"/>
              </a:ext>
            </a:extLst>
          </p:cNvPr>
          <p:cNvSpPr>
            <a:spLocks noGrp="1"/>
          </p:cNvSpPr>
          <p:nvPr>
            <p:ph type="body" sz="quarter" idx="17"/>
          </p:nvPr>
        </p:nvSpPr>
        <p:spPr/>
        <p:txBody>
          <a:bodyPr/>
          <a:lstStyle/>
          <a:p>
            <a:r>
              <a:rPr lang="en-US" altLang="en-US" dirty="0"/>
              <a:t>Hackers use </a:t>
            </a:r>
            <a:r>
              <a:rPr lang="en-US" altLang="en-US" b="1" dirty="0"/>
              <a:t>wardriving</a:t>
            </a:r>
          </a:p>
          <a:p>
            <a:pPr lvl="1"/>
            <a:r>
              <a:rPr lang="en-US" altLang="en-US" dirty="0"/>
              <a:t>Driving around with inexpensive hardware and software that enables them to detect unsecured APs</a:t>
            </a:r>
          </a:p>
          <a:p>
            <a:r>
              <a:rPr lang="en-US" altLang="en-US" dirty="0"/>
              <a:t>Wardriving is not illegal</a:t>
            </a:r>
          </a:p>
          <a:p>
            <a:pPr lvl="1"/>
            <a:r>
              <a:rPr lang="en-US" altLang="en-US" dirty="0"/>
              <a:t>But using the network resources discovered with wardriving is illegal</a:t>
            </a:r>
          </a:p>
        </p:txBody>
      </p:sp>
    </p:spTree>
    <p:extLst>
      <p:ext uri="{BB962C8B-B14F-4D97-AF65-F5344CB8AC3E}">
        <p14:creationId xmlns:p14="http://schemas.microsoft.com/office/powerpoint/2010/main" val="2098040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4BDA3-A2DC-45DD-84B5-B009BE87758E}"/>
              </a:ext>
            </a:extLst>
          </p:cNvPr>
          <p:cNvSpPr>
            <a:spLocks noGrp="1"/>
          </p:cNvSpPr>
          <p:nvPr>
            <p:ph type="title"/>
          </p:nvPr>
        </p:nvSpPr>
        <p:spPr/>
        <p:txBody>
          <a:bodyPr/>
          <a:lstStyle/>
          <a:p>
            <a:r>
              <a:rPr lang="en-US" altLang="en-US" dirty="0"/>
              <a:t>How It Works</a:t>
            </a:r>
            <a:endParaRPr lang="en-IN" dirty="0"/>
          </a:p>
        </p:txBody>
      </p:sp>
      <p:sp>
        <p:nvSpPr>
          <p:cNvPr id="3" name="Text Placeholder 2">
            <a:extLst>
              <a:ext uri="{FF2B5EF4-FFF2-40B4-BE49-F238E27FC236}">
                <a16:creationId xmlns:a16="http://schemas.microsoft.com/office/drawing/2014/main" id="{855FBCEF-D9F8-4E29-BCA9-B14EDE0204CC}"/>
              </a:ext>
            </a:extLst>
          </p:cNvPr>
          <p:cNvSpPr>
            <a:spLocks noGrp="1"/>
          </p:cNvSpPr>
          <p:nvPr>
            <p:ph type="body" sz="quarter" idx="17"/>
          </p:nvPr>
        </p:nvSpPr>
        <p:spPr/>
        <p:txBody>
          <a:bodyPr/>
          <a:lstStyle/>
          <a:p>
            <a:r>
              <a:rPr lang="en-US" altLang="en-US" dirty="0"/>
              <a:t>An attacker or security tester drives around with the following equipment:</a:t>
            </a:r>
          </a:p>
          <a:p>
            <a:pPr lvl="1"/>
            <a:r>
              <a:rPr lang="en-US" altLang="en-US" dirty="0"/>
              <a:t>A Wi-Fi capable smartphone or laptop and software that scans the areas for SSIDs</a:t>
            </a:r>
          </a:p>
          <a:p>
            <a:pPr lvl="1"/>
            <a:r>
              <a:rPr lang="en-US" altLang="en-US" dirty="0"/>
              <a:t>WNIC</a:t>
            </a:r>
          </a:p>
          <a:p>
            <a:pPr lvl="2"/>
            <a:r>
              <a:rPr lang="en-US" altLang="en-US" dirty="0"/>
              <a:t>Not all are compatible with scanning software</a:t>
            </a:r>
          </a:p>
          <a:p>
            <a:pPr lvl="3"/>
            <a:r>
              <a:rPr lang="en-US" altLang="en-US" dirty="0"/>
              <a:t>Review the software requirements before purchasing the hardware</a:t>
            </a:r>
          </a:p>
          <a:p>
            <a:r>
              <a:rPr lang="en-US" altLang="en-US" dirty="0"/>
              <a:t>Antenna prices vary depending on the quality and the range that they can cover</a:t>
            </a:r>
          </a:p>
          <a:p>
            <a:r>
              <a:rPr lang="en-US" altLang="en-US" dirty="0"/>
              <a:t>Most scanning software identifies:</a:t>
            </a:r>
          </a:p>
          <a:p>
            <a:pPr lvl="1"/>
            <a:r>
              <a:rPr lang="en-US" altLang="en-US" dirty="0"/>
              <a:t>The company’s SSID</a:t>
            </a:r>
          </a:p>
          <a:p>
            <a:pPr lvl="1"/>
            <a:r>
              <a:rPr lang="en-US" altLang="en-US" dirty="0"/>
              <a:t>The security type enabled </a:t>
            </a:r>
          </a:p>
          <a:p>
            <a:pPr lvl="1"/>
            <a:r>
              <a:rPr lang="en-US" altLang="en-US" dirty="0"/>
              <a:t>The signal strength</a:t>
            </a:r>
          </a:p>
        </p:txBody>
      </p:sp>
    </p:spTree>
    <p:extLst>
      <p:ext uri="{BB962C8B-B14F-4D97-AF65-F5344CB8AC3E}">
        <p14:creationId xmlns:p14="http://schemas.microsoft.com/office/powerpoint/2010/main" val="3515009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4BDA3-A2DC-45DD-84B5-B009BE87758E}"/>
              </a:ext>
            </a:extLst>
          </p:cNvPr>
          <p:cNvSpPr>
            <a:spLocks noGrp="1"/>
          </p:cNvSpPr>
          <p:nvPr>
            <p:ph type="title"/>
          </p:nvPr>
        </p:nvSpPr>
        <p:spPr/>
        <p:txBody>
          <a:bodyPr/>
          <a:lstStyle/>
          <a:p>
            <a:r>
              <a:rPr lang="en-US" altLang="en-US" dirty="0"/>
              <a:t>Vistumbler (1 of 3)</a:t>
            </a:r>
            <a:endParaRPr lang="en-IN" dirty="0"/>
          </a:p>
        </p:txBody>
      </p:sp>
      <p:sp>
        <p:nvSpPr>
          <p:cNvPr id="3" name="Text Placeholder 2">
            <a:extLst>
              <a:ext uri="{FF2B5EF4-FFF2-40B4-BE49-F238E27FC236}">
                <a16:creationId xmlns:a16="http://schemas.microsoft.com/office/drawing/2014/main" id="{855FBCEF-D9F8-4E29-BCA9-B14EDE0204CC}"/>
              </a:ext>
            </a:extLst>
          </p:cNvPr>
          <p:cNvSpPr>
            <a:spLocks noGrp="1"/>
          </p:cNvSpPr>
          <p:nvPr>
            <p:ph type="body" sz="quarter" idx="17"/>
          </p:nvPr>
        </p:nvSpPr>
        <p:spPr/>
        <p:txBody>
          <a:bodyPr/>
          <a:lstStyle/>
          <a:p>
            <a:r>
              <a:rPr lang="en-US" altLang="en-US" dirty="0"/>
              <a:t>Freeware tool written for Windows that enables WLAN detection using certain access points</a:t>
            </a:r>
          </a:p>
          <a:p>
            <a:pPr lvl="1"/>
            <a:r>
              <a:rPr lang="en-US" altLang="en-US" dirty="0"/>
              <a:t>802.11a, 802.11b, 802.11g, 802.11n, and 802.11ac</a:t>
            </a:r>
          </a:p>
          <a:p>
            <a:r>
              <a:rPr lang="en-US" altLang="en-US" dirty="0"/>
              <a:t>Easy to install</a:t>
            </a:r>
          </a:p>
          <a:p>
            <a:r>
              <a:rPr lang="en-US" altLang="en-US" dirty="0"/>
              <a:t>Primarily designed to assist security testers in the following:</a:t>
            </a:r>
          </a:p>
          <a:p>
            <a:pPr lvl="1"/>
            <a:r>
              <a:rPr lang="en-US" altLang="en-US" dirty="0"/>
              <a:t>Verify WLAN configuration</a:t>
            </a:r>
          </a:p>
          <a:p>
            <a:pPr lvl="1"/>
            <a:r>
              <a:rPr lang="en-US" altLang="en-US" dirty="0"/>
              <a:t>Detect other wireless networks that might be interfering with a WLAN</a:t>
            </a:r>
          </a:p>
          <a:p>
            <a:pPr lvl="1"/>
            <a:r>
              <a:rPr lang="en-US" altLang="en-US" dirty="0"/>
              <a:t>Detect unauthorized APs that might have been placed on a WLAN</a:t>
            </a:r>
          </a:p>
          <a:p>
            <a:r>
              <a:rPr lang="en-US" altLang="en-US" dirty="0"/>
              <a:t>Capable of connecting to a GPS</a:t>
            </a:r>
          </a:p>
          <a:p>
            <a:pPr lvl="1"/>
            <a:r>
              <a:rPr lang="en-US" altLang="en-US" dirty="0"/>
              <a:t>Enables a security tester or hacker to map locations of all WLANs the software detects</a:t>
            </a:r>
          </a:p>
        </p:txBody>
      </p:sp>
    </p:spTree>
    <p:extLst>
      <p:ext uri="{BB962C8B-B14F-4D97-AF65-F5344CB8AC3E}">
        <p14:creationId xmlns:p14="http://schemas.microsoft.com/office/powerpoint/2010/main" val="39314606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4BDA3-A2DC-45DD-84B5-B009BE87758E}"/>
              </a:ext>
            </a:extLst>
          </p:cNvPr>
          <p:cNvSpPr>
            <a:spLocks noGrp="1"/>
          </p:cNvSpPr>
          <p:nvPr>
            <p:ph type="title"/>
          </p:nvPr>
        </p:nvSpPr>
        <p:spPr/>
        <p:txBody>
          <a:bodyPr/>
          <a:lstStyle/>
          <a:p>
            <a:r>
              <a:rPr lang="en-US" altLang="en-US" dirty="0"/>
              <a:t>Vistumbler (2 of 3)</a:t>
            </a:r>
            <a:endParaRPr lang="en-IN" dirty="0"/>
          </a:p>
        </p:txBody>
      </p:sp>
      <p:pic>
        <p:nvPicPr>
          <p:cNvPr id="8" name="Picture Placeholder 7" descr="The G P S tab of the Vistumbler program is open showing information such as Com Interface, Com Settings, and log file location.">
            <a:extLst>
              <a:ext uri="{FF2B5EF4-FFF2-40B4-BE49-F238E27FC236}">
                <a16:creationId xmlns:a16="http://schemas.microsoft.com/office/drawing/2014/main" id="{3C8AEDB8-8A44-4554-BEB0-542CCCDA2C45}"/>
              </a:ext>
            </a:extLst>
          </p:cNvPr>
          <p:cNvPicPr>
            <a:picLocks noGrp="1" noChangeAspect="1"/>
          </p:cNvPicPr>
          <p:nvPr>
            <p:ph type="pic" sz="quarter" idx="10"/>
          </p:nvPr>
        </p:nvPicPr>
        <p:blipFill rotWithShape="1">
          <a:blip r:embed="rId2"/>
          <a:srcRect t="-151" b="891"/>
          <a:stretch/>
        </p:blipFill>
        <p:spPr>
          <a:xfrm>
            <a:off x="497742" y="1037230"/>
            <a:ext cx="6712376" cy="5189399"/>
          </a:xfrm>
        </p:spPr>
      </p:pic>
      <p:sp>
        <p:nvSpPr>
          <p:cNvPr id="6" name="Text Placeholder 5">
            <a:extLst>
              <a:ext uri="{FF2B5EF4-FFF2-40B4-BE49-F238E27FC236}">
                <a16:creationId xmlns:a16="http://schemas.microsoft.com/office/drawing/2014/main" id="{09142790-A56B-4BFE-82CC-07958DF61BDF}"/>
              </a:ext>
            </a:extLst>
          </p:cNvPr>
          <p:cNvSpPr>
            <a:spLocks noGrp="1"/>
          </p:cNvSpPr>
          <p:nvPr>
            <p:ph type="body" sz="quarter" idx="12"/>
          </p:nvPr>
        </p:nvSpPr>
        <p:spPr>
          <a:xfrm rot="16200000">
            <a:off x="5487556" y="4241640"/>
            <a:ext cx="3707552" cy="262425"/>
          </a:xfrm>
        </p:spPr>
        <p:txBody>
          <a:bodyPr/>
          <a:lstStyle/>
          <a:p>
            <a:r>
              <a:rPr lang="en-IN" dirty="0"/>
              <a:t>Source: GNU General Public License (GNU GPL)</a:t>
            </a:r>
          </a:p>
        </p:txBody>
      </p:sp>
      <p:sp>
        <p:nvSpPr>
          <p:cNvPr id="5" name="Text Placeholder 4">
            <a:extLst>
              <a:ext uri="{FF2B5EF4-FFF2-40B4-BE49-F238E27FC236}">
                <a16:creationId xmlns:a16="http://schemas.microsoft.com/office/drawing/2014/main" id="{7C5BC359-6D60-446D-B1E8-DB81655AF1BC}"/>
              </a:ext>
            </a:extLst>
          </p:cNvPr>
          <p:cNvSpPr>
            <a:spLocks noGrp="1"/>
          </p:cNvSpPr>
          <p:nvPr>
            <p:ph type="body" sz="quarter" idx="11"/>
          </p:nvPr>
        </p:nvSpPr>
        <p:spPr>
          <a:xfrm>
            <a:off x="7595087" y="5246315"/>
            <a:ext cx="4215286" cy="672106"/>
          </a:xfrm>
        </p:spPr>
        <p:txBody>
          <a:bodyPr/>
          <a:lstStyle/>
          <a:p>
            <a:r>
              <a:rPr lang="en-US" b="1" dirty="0"/>
              <a:t>Figure 11-9 </a:t>
            </a:r>
            <a:r>
              <a:rPr lang="en-US" dirty="0"/>
              <a:t>Configuring GPS settings in the Vistumbler Settings dialog box</a:t>
            </a:r>
            <a:endParaRPr lang="en-IN" dirty="0"/>
          </a:p>
        </p:txBody>
      </p:sp>
    </p:spTree>
    <p:extLst>
      <p:ext uri="{BB962C8B-B14F-4D97-AF65-F5344CB8AC3E}">
        <p14:creationId xmlns:p14="http://schemas.microsoft.com/office/powerpoint/2010/main" val="28907534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BD3F0-9E53-44BA-A4C6-6202E9E3FBA8}"/>
              </a:ext>
            </a:extLst>
          </p:cNvPr>
          <p:cNvSpPr>
            <a:spLocks noGrp="1"/>
          </p:cNvSpPr>
          <p:nvPr>
            <p:ph type="title"/>
          </p:nvPr>
        </p:nvSpPr>
        <p:spPr/>
        <p:txBody>
          <a:bodyPr/>
          <a:lstStyle/>
          <a:p>
            <a:r>
              <a:rPr lang="en-US" altLang="en-US" dirty="0"/>
              <a:t>Vistumbler (3 of 3)</a:t>
            </a:r>
            <a:endParaRPr lang="en-IN" dirty="0"/>
          </a:p>
        </p:txBody>
      </p:sp>
      <p:sp>
        <p:nvSpPr>
          <p:cNvPr id="3" name="Text Placeholder 2">
            <a:extLst>
              <a:ext uri="{FF2B5EF4-FFF2-40B4-BE49-F238E27FC236}">
                <a16:creationId xmlns:a16="http://schemas.microsoft.com/office/drawing/2014/main" id="{C9E06784-BA94-476A-A886-C8D42FD3C2C0}"/>
              </a:ext>
            </a:extLst>
          </p:cNvPr>
          <p:cNvSpPr>
            <a:spLocks noGrp="1"/>
          </p:cNvSpPr>
          <p:nvPr>
            <p:ph type="body" sz="quarter" idx="17"/>
          </p:nvPr>
        </p:nvSpPr>
        <p:spPr/>
        <p:txBody>
          <a:bodyPr>
            <a:noAutofit/>
          </a:bodyPr>
          <a:lstStyle/>
          <a:p>
            <a:r>
              <a:rPr lang="en-US" altLang="en-US" dirty="0"/>
              <a:t>When Vistumbler identifies an AP signal, it logs the following:</a:t>
            </a:r>
          </a:p>
          <a:p>
            <a:pPr lvl="1"/>
            <a:r>
              <a:rPr lang="en-US" altLang="en-US" dirty="0"/>
              <a:t>The SSID</a:t>
            </a:r>
          </a:p>
          <a:p>
            <a:pPr lvl="1"/>
            <a:r>
              <a:rPr lang="en-US" altLang="en-US" dirty="0"/>
              <a:t>The MAC address</a:t>
            </a:r>
          </a:p>
          <a:p>
            <a:pPr lvl="1"/>
            <a:r>
              <a:rPr lang="en-US" altLang="en-US" dirty="0"/>
              <a:t>The manufacturer of the AP</a:t>
            </a:r>
          </a:p>
          <a:p>
            <a:pPr lvl="1"/>
            <a:r>
              <a:rPr lang="en-US" altLang="en-US" dirty="0"/>
              <a:t>The channel on which the signal was heard</a:t>
            </a:r>
          </a:p>
          <a:p>
            <a:pPr lvl="1"/>
            <a:r>
              <a:rPr lang="en-US" altLang="en-US" dirty="0"/>
              <a:t>The signal strength</a:t>
            </a:r>
          </a:p>
          <a:p>
            <a:pPr lvl="1"/>
            <a:r>
              <a:rPr lang="en-US" altLang="en-US" dirty="0"/>
              <a:t>Whether encryption is enabled</a:t>
            </a:r>
          </a:p>
          <a:p>
            <a:r>
              <a:rPr lang="en-US" altLang="en-US" dirty="0"/>
              <a:t>Attackers can detect APs within a 350-foot radius</a:t>
            </a:r>
          </a:p>
          <a:p>
            <a:pPr lvl="1"/>
            <a:r>
              <a:rPr lang="en-US" altLang="en-US" dirty="0"/>
              <a:t>With better antennas, they can locate APs a couple of miles away</a:t>
            </a:r>
          </a:p>
        </p:txBody>
      </p:sp>
    </p:spTree>
    <p:extLst>
      <p:ext uri="{BB962C8B-B14F-4D97-AF65-F5344CB8AC3E}">
        <p14:creationId xmlns:p14="http://schemas.microsoft.com/office/powerpoint/2010/main" val="524230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77208-FF7C-47CA-B212-7B0A7EC02919}"/>
              </a:ext>
            </a:extLst>
          </p:cNvPr>
          <p:cNvSpPr>
            <a:spLocks noGrp="1"/>
          </p:cNvSpPr>
          <p:nvPr>
            <p:ph type="title"/>
          </p:nvPr>
        </p:nvSpPr>
        <p:spPr/>
        <p:txBody>
          <a:bodyPr/>
          <a:lstStyle/>
          <a:p>
            <a:r>
              <a:rPr lang="en-US" altLang="en-US" dirty="0"/>
              <a:t>Kismet (1 of 2)</a:t>
            </a:r>
            <a:endParaRPr lang="en-IN" dirty="0"/>
          </a:p>
        </p:txBody>
      </p:sp>
      <p:sp>
        <p:nvSpPr>
          <p:cNvPr id="3" name="Text Placeholder 2">
            <a:extLst>
              <a:ext uri="{FF2B5EF4-FFF2-40B4-BE49-F238E27FC236}">
                <a16:creationId xmlns:a16="http://schemas.microsoft.com/office/drawing/2014/main" id="{F360BBEB-CCF4-478B-B235-A4B8B350A30C}"/>
              </a:ext>
            </a:extLst>
          </p:cNvPr>
          <p:cNvSpPr>
            <a:spLocks noGrp="1"/>
          </p:cNvSpPr>
          <p:nvPr>
            <p:ph type="body" sz="quarter" idx="17"/>
          </p:nvPr>
        </p:nvSpPr>
        <p:spPr/>
        <p:txBody>
          <a:bodyPr/>
          <a:lstStyle/>
          <a:p>
            <a:r>
              <a:rPr lang="en-US" altLang="en-US" dirty="0"/>
              <a:t>Product for conducting wardriving attacks</a:t>
            </a:r>
          </a:p>
          <a:p>
            <a:pPr lvl="1"/>
            <a:r>
              <a:rPr lang="en-US" altLang="en-US" dirty="0"/>
              <a:t>Written by Mike Kershaw</a:t>
            </a:r>
          </a:p>
          <a:p>
            <a:pPr lvl="1"/>
            <a:r>
              <a:rPr lang="en-US" altLang="en-US" dirty="0"/>
              <a:t>Runs on Linux, BSD UNIX, macOS, and Linux PDAs</a:t>
            </a:r>
          </a:p>
          <a:p>
            <a:r>
              <a:rPr lang="en-US" altLang="en-US" dirty="0"/>
              <a:t>A sniffer and an intrusion detection system (IDS)</a:t>
            </a:r>
          </a:p>
          <a:p>
            <a:pPr lvl="1"/>
            <a:r>
              <a:rPr lang="en-US" altLang="en-US" dirty="0"/>
              <a:t>Can sniff 802.11b, 802.11a, 802.11g, 802.11n, 802.11ac, and 802.11ax traffic</a:t>
            </a:r>
          </a:p>
          <a:p>
            <a:r>
              <a:rPr lang="en-US" altLang="en-US" dirty="0"/>
              <a:t>Features:</a:t>
            </a:r>
          </a:p>
          <a:p>
            <a:pPr lvl="1"/>
            <a:r>
              <a:rPr lang="en-US" altLang="en-US" dirty="0"/>
              <a:t>Wireshark- and Tcpdump-compatible data logging</a:t>
            </a:r>
          </a:p>
          <a:p>
            <a:pPr lvl="1"/>
            <a:r>
              <a:rPr lang="en-US" altLang="en-US" dirty="0"/>
              <a:t>Compatible with AirSnort and AirCrack</a:t>
            </a:r>
          </a:p>
          <a:p>
            <a:pPr lvl="1"/>
            <a:r>
              <a:rPr lang="en-US" altLang="en-US" dirty="0"/>
              <a:t>Network IP range detection</a:t>
            </a:r>
          </a:p>
          <a:p>
            <a:pPr lvl="1"/>
            <a:r>
              <a:rPr lang="en-US" altLang="en-US" dirty="0"/>
              <a:t>Detection of hidden network SSIDs</a:t>
            </a:r>
          </a:p>
        </p:txBody>
      </p:sp>
    </p:spTree>
    <p:extLst>
      <p:ext uri="{BB962C8B-B14F-4D97-AF65-F5344CB8AC3E}">
        <p14:creationId xmlns:p14="http://schemas.microsoft.com/office/powerpoint/2010/main" val="2433639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77208-FF7C-47CA-B212-7B0A7EC02919}"/>
              </a:ext>
            </a:extLst>
          </p:cNvPr>
          <p:cNvSpPr>
            <a:spLocks noGrp="1"/>
          </p:cNvSpPr>
          <p:nvPr>
            <p:ph type="title"/>
          </p:nvPr>
        </p:nvSpPr>
        <p:spPr/>
        <p:txBody>
          <a:bodyPr/>
          <a:lstStyle/>
          <a:p>
            <a:r>
              <a:rPr lang="en-US" altLang="en-US" dirty="0"/>
              <a:t>Kismet (2 of 2)</a:t>
            </a:r>
            <a:endParaRPr lang="en-IN" dirty="0"/>
          </a:p>
        </p:txBody>
      </p:sp>
      <p:sp>
        <p:nvSpPr>
          <p:cNvPr id="3" name="Text Placeholder 2">
            <a:extLst>
              <a:ext uri="{FF2B5EF4-FFF2-40B4-BE49-F238E27FC236}">
                <a16:creationId xmlns:a16="http://schemas.microsoft.com/office/drawing/2014/main" id="{F360BBEB-CCF4-478B-B235-A4B8B350A30C}"/>
              </a:ext>
            </a:extLst>
          </p:cNvPr>
          <p:cNvSpPr>
            <a:spLocks noGrp="1"/>
          </p:cNvSpPr>
          <p:nvPr>
            <p:ph type="body" sz="quarter" idx="17"/>
          </p:nvPr>
        </p:nvSpPr>
        <p:spPr/>
        <p:txBody>
          <a:bodyPr/>
          <a:lstStyle/>
          <a:p>
            <a:r>
              <a:rPr lang="en-US" altLang="en-US" dirty="0"/>
              <a:t>Features (continued):</a:t>
            </a:r>
          </a:p>
          <a:p>
            <a:pPr lvl="1"/>
            <a:r>
              <a:rPr lang="en-US" altLang="en-US" dirty="0"/>
              <a:t>Graphical mapping of networks</a:t>
            </a:r>
          </a:p>
          <a:p>
            <a:pPr lvl="1"/>
            <a:r>
              <a:rPr lang="en-US" altLang="en-US" dirty="0"/>
              <a:t>Client or server architecture that allows multiple clients to view a single Kismet server at the same time</a:t>
            </a:r>
          </a:p>
          <a:p>
            <a:pPr lvl="1"/>
            <a:r>
              <a:rPr lang="en-US" altLang="en-US" dirty="0"/>
              <a:t>Manufacturer and model identification of APs and clients</a:t>
            </a:r>
          </a:p>
          <a:p>
            <a:pPr lvl="1"/>
            <a:r>
              <a:rPr lang="en-US" altLang="en-US" dirty="0"/>
              <a:t>Detection of known default AP configurations</a:t>
            </a:r>
          </a:p>
          <a:p>
            <a:pPr lvl="1"/>
            <a:r>
              <a:rPr lang="en-US" altLang="en-US" dirty="0"/>
              <a:t>XML output</a:t>
            </a:r>
          </a:p>
          <a:p>
            <a:pPr lvl="1"/>
            <a:r>
              <a:rPr lang="en-US" altLang="en-US" dirty="0"/>
              <a:t>Supports for dozens of card types</a:t>
            </a:r>
          </a:p>
        </p:txBody>
      </p:sp>
    </p:spTree>
    <p:extLst>
      <p:ext uri="{BB962C8B-B14F-4D97-AF65-F5344CB8AC3E}">
        <p14:creationId xmlns:p14="http://schemas.microsoft.com/office/powerpoint/2010/main" val="2716667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Polling Activity 11-2</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What information can be gathered by wardriving? (Choose all that apply.)</a:t>
            </a:r>
          </a:p>
          <a:p>
            <a:endParaRPr lang="en-US" sz="2000" dirty="0"/>
          </a:p>
          <a:p>
            <a:pPr marL="457200" indent="-457200">
              <a:buFont typeface="+mj-lt"/>
              <a:buAutoNum type="alphaLcPeriod"/>
            </a:pPr>
            <a:r>
              <a:rPr lang="en-US" sz="2000" dirty="0"/>
              <a:t>SSIDs of wireless networks</a:t>
            </a:r>
          </a:p>
          <a:p>
            <a:pPr marL="457200" indent="-457200">
              <a:buFont typeface="+mj-lt"/>
              <a:buAutoNum type="alphaLcPeriod"/>
            </a:pPr>
            <a:r>
              <a:rPr lang="en-US" sz="2000" dirty="0"/>
              <a:t>Whether encryption is enabled</a:t>
            </a:r>
          </a:p>
          <a:p>
            <a:pPr marL="457200" indent="-457200">
              <a:buFont typeface="+mj-lt"/>
              <a:buAutoNum type="alphaLcPeriod"/>
            </a:pPr>
            <a:r>
              <a:rPr lang="en-US" sz="2000" dirty="0"/>
              <a:t>Whether SSL is enabled</a:t>
            </a:r>
          </a:p>
          <a:p>
            <a:pPr marL="457200" indent="-457200">
              <a:buFont typeface="+mj-lt"/>
              <a:buAutoNum type="alphaLcPeriod"/>
            </a:pPr>
            <a:r>
              <a:rPr lang="en-US" sz="2000" dirty="0"/>
              <a:t>Signal strength </a:t>
            </a:r>
          </a:p>
        </p:txBody>
      </p:sp>
    </p:spTree>
    <p:extLst>
      <p:ext uri="{BB962C8B-B14F-4D97-AF65-F5344CB8AC3E}">
        <p14:creationId xmlns:p14="http://schemas.microsoft.com/office/powerpoint/2010/main" val="1644534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85C-E736-4579-9701-27091A38A9D2}"/>
              </a:ext>
            </a:extLst>
          </p:cNvPr>
          <p:cNvSpPr>
            <a:spLocks noGrp="1"/>
          </p:cNvSpPr>
          <p:nvPr>
            <p:ph type="title"/>
          </p:nvPr>
        </p:nvSpPr>
        <p:spPr>
          <a:xfrm>
            <a:off x="838200" y="365125"/>
            <a:ext cx="10515600" cy="672105"/>
          </a:xfrm>
        </p:spPr>
        <p:txBody>
          <a:bodyPr wrap="square" anchor="t">
            <a:normAutofit/>
          </a:bodyPr>
          <a:lstStyle/>
          <a:p>
            <a:r>
              <a:rPr lang="en-US" altLang="en-US" dirty="0"/>
              <a:t>Components of a Wireless Network (3 of 3)</a:t>
            </a:r>
            <a:endParaRPr lang="en-IN" dirty="0"/>
          </a:p>
        </p:txBody>
      </p:sp>
      <p:pic>
        <p:nvPicPr>
          <p:cNvPr id="5" name="Picture Placeholder 4" descr="The Vistumbler program is open showing the list of S S I Ds, channels, and other related information for the wireless access point signals it has discovered.">
            <a:extLst>
              <a:ext uri="{FF2B5EF4-FFF2-40B4-BE49-F238E27FC236}">
                <a16:creationId xmlns:a16="http://schemas.microsoft.com/office/drawing/2014/main" id="{C09B98B4-ED28-4E42-A004-58097790B6D2}"/>
              </a:ext>
            </a:extLst>
          </p:cNvPr>
          <p:cNvPicPr>
            <a:picLocks noGrp="1" noChangeAspect="1"/>
          </p:cNvPicPr>
          <p:nvPr>
            <p:ph type="pic" sz="quarter" idx="10"/>
          </p:nvPr>
        </p:nvPicPr>
        <p:blipFill rotWithShape="1">
          <a:blip r:embed="rId2"/>
          <a:srcRect l="1400" r="9"/>
          <a:stretch/>
        </p:blipFill>
        <p:spPr>
          <a:xfrm>
            <a:off x="412904" y="1459932"/>
            <a:ext cx="7300473" cy="4738204"/>
          </a:xfrm>
        </p:spPr>
      </p:pic>
      <p:sp>
        <p:nvSpPr>
          <p:cNvPr id="14" name="Text Placeholder 4">
            <a:extLst>
              <a:ext uri="{FF2B5EF4-FFF2-40B4-BE49-F238E27FC236}">
                <a16:creationId xmlns:a16="http://schemas.microsoft.com/office/drawing/2014/main" id="{7C3CD9B0-0171-4B72-90A1-C670ECF41342}"/>
              </a:ext>
            </a:extLst>
          </p:cNvPr>
          <p:cNvSpPr>
            <a:spLocks noGrp="1"/>
          </p:cNvSpPr>
          <p:nvPr>
            <p:ph type="body" sz="quarter" idx="12"/>
          </p:nvPr>
        </p:nvSpPr>
        <p:spPr>
          <a:xfrm rot="16200000">
            <a:off x="5950708" y="4060206"/>
            <a:ext cx="3707552" cy="211425"/>
          </a:xfrm>
        </p:spPr>
        <p:txBody>
          <a:bodyPr/>
          <a:lstStyle/>
          <a:p>
            <a:r>
              <a:rPr lang="en-US" dirty="0"/>
              <a:t>Source: GNU General Public License (GNU GPL)</a:t>
            </a:r>
          </a:p>
        </p:txBody>
      </p:sp>
      <p:sp>
        <p:nvSpPr>
          <p:cNvPr id="12" name="Text Placeholder 3">
            <a:extLst>
              <a:ext uri="{FF2B5EF4-FFF2-40B4-BE49-F238E27FC236}">
                <a16:creationId xmlns:a16="http://schemas.microsoft.com/office/drawing/2014/main" id="{B21FF0E2-9C93-462A-925B-359CD01049CC}"/>
              </a:ext>
            </a:extLst>
          </p:cNvPr>
          <p:cNvSpPr>
            <a:spLocks noGrp="1"/>
          </p:cNvSpPr>
          <p:nvPr>
            <p:ph type="body" sz="quarter" idx="11"/>
          </p:nvPr>
        </p:nvSpPr>
        <p:spPr>
          <a:xfrm>
            <a:off x="8107015" y="5286927"/>
            <a:ext cx="3672081" cy="520316"/>
          </a:xfrm>
        </p:spPr>
        <p:txBody>
          <a:bodyPr/>
          <a:lstStyle/>
          <a:p>
            <a:r>
              <a:rPr lang="en-US" b="1" dirty="0"/>
              <a:t>Figure 11-1 </a:t>
            </a:r>
            <a:r>
              <a:rPr lang="en-US" dirty="0"/>
              <a:t>AP channels detected</a:t>
            </a:r>
          </a:p>
        </p:txBody>
      </p:sp>
    </p:spTree>
    <p:extLst>
      <p:ext uri="{BB962C8B-B14F-4D97-AF65-F5344CB8AC3E}">
        <p14:creationId xmlns:p14="http://schemas.microsoft.com/office/powerpoint/2010/main" val="4310770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Polling Activity 11-2: Answer</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What information can be gathered by wardriving?</a:t>
            </a:r>
          </a:p>
          <a:p>
            <a:endParaRPr lang="en-US" sz="2000" b="1" dirty="0"/>
          </a:p>
          <a:p>
            <a:pPr>
              <a:spcBef>
                <a:spcPts val="600"/>
              </a:spcBef>
              <a:spcAft>
                <a:spcPts val="600"/>
              </a:spcAft>
            </a:pPr>
            <a:r>
              <a:rPr lang="en-US" sz="2000" b="1" dirty="0"/>
              <a:t>Answer: a., b., and d. SSIDs of wireless networks, whether encryption is enabled, and signal strength</a:t>
            </a:r>
          </a:p>
          <a:p>
            <a:pPr>
              <a:spcBef>
                <a:spcPts val="600"/>
              </a:spcBef>
              <a:spcAft>
                <a:spcPts val="600"/>
              </a:spcAft>
            </a:pPr>
            <a:r>
              <a:rPr lang="en-US" sz="2000" b="1" dirty="0"/>
              <a:t>In wardriving, most scanning software detects the company’s SSID, the type of security enabled, and the signal strength, indicating how close the access point (AP) is to the attacker.</a:t>
            </a:r>
          </a:p>
        </p:txBody>
      </p:sp>
    </p:spTree>
    <p:extLst>
      <p:ext uri="{BB962C8B-B14F-4D97-AF65-F5344CB8AC3E}">
        <p14:creationId xmlns:p14="http://schemas.microsoft.com/office/powerpoint/2010/main" val="2506745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Activity 11-1</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Discuss Temporal Key Integrity Protocol and identify which TKIP enhancement addresses the WEP vulnerability of forging packets.</a:t>
            </a:r>
          </a:p>
          <a:p>
            <a:r>
              <a:rPr lang="en-US" sz="2000" dirty="0"/>
              <a:t> </a:t>
            </a:r>
          </a:p>
        </p:txBody>
      </p:sp>
    </p:spTree>
    <p:extLst>
      <p:ext uri="{BB962C8B-B14F-4D97-AF65-F5344CB8AC3E}">
        <p14:creationId xmlns:p14="http://schemas.microsoft.com/office/powerpoint/2010/main" val="4717102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Activity 11-1: Answer</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Discuss Temporal Key Integrity Protocol and identify which TKIP enhancement addresses the WEP vulnerability of forging packets.</a:t>
            </a:r>
          </a:p>
          <a:p>
            <a:pPr>
              <a:spcBef>
                <a:spcPts val="600"/>
              </a:spcBef>
              <a:spcAft>
                <a:spcPts val="600"/>
              </a:spcAft>
            </a:pPr>
            <a:endParaRPr lang="en-US" sz="2000" b="1" dirty="0"/>
          </a:p>
          <a:p>
            <a:pPr>
              <a:spcBef>
                <a:spcPts val="600"/>
              </a:spcBef>
              <a:spcAft>
                <a:spcPts val="600"/>
              </a:spcAft>
            </a:pPr>
            <a:r>
              <a:rPr lang="en-US" sz="2000" b="1" dirty="0"/>
              <a:t>Answer: Message Integrity Check (MIC)</a:t>
            </a:r>
          </a:p>
          <a:p>
            <a:pPr>
              <a:spcBef>
                <a:spcPts val="600"/>
              </a:spcBef>
              <a:spcAft>
                <a:spcPts val="600"/>
              </a:spcAft>
            </a:pPr>
            <a:r>
              <a:rPr lang="en-US" sz="2000" b="1" dirty="0"/>
              <a:t>Explanation: Temporal Key Integrity Protocol (TKIP) is used by Wi-Fi Protected Access (WPA) to improve encryption. TKIP has four enhancements that address vulnerabilities in WEP. The vulnerability of forging packets is addressed by the Message Integrity Check (MIC) enhancement. MIC, pronounced M-I-C and also called Michael, is a cryptographic message integrity code. Its main purpose is to prevent forgeries, which are packets that attackers create to look like legitimate packets.</a:t>
            </a:r>
          </a:p>
        </p:txBody>
      </p:sp>
    </p:spTree>
    <p:extLst>
      <p:ext uri="{BB962C8B-B14F-4D97-AF65-F5344CB8AC3E}">
        <p14:creationId xmlns:p14="http://schemas.microsoft.com/office/powerpoint/2010/main" val="2824604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A7C1D-C0C2-49D9-B947-5445E64AFC07}"/>
              </a:ext>
            </a:extLst>
          </p:cNvPr>
          <p:cNvSpPr>
            <a:spLocks noGrp="1"/>
          </p:cNvSpPr>
          <p:nvPr>
            <p:ph type="title"/>
          </p:nvPr>
        </p:nvSpPr>
        <p:spPr/>
        <p:txBody>
          <a:bodyPr/>
          <a:lstStyle/>
          <a:p>
            <a:r>
              <a:rPr lang="en-US" altLang="en-US" dirty="0"/>
              <a:t>Understanding Wireless Hacking</a:t>
            </a:r>
            <a:endParaRPr lang="en-IN" dirty="0"/>
          </a:p>
        </p:txBody>
      </p:sp>
      <p:sp>
        <p:nvSpPr>
          <p:cNvPr id="3" name="Text Placeholder 2">
            <a:extLst>
              <a:ext uri="{FF2B5EF4-FFF2-40B4-BE49-F238E27FC236}">
                <a16:creationId xmlns:a16="http://schemas.microsoft.com/office/drawing/2014/main" id="{4B08C651-EA85-4643-B3E6-0CFEB6C7D7A0}"/>
              </a:ext>
            </a:extLst>
          </p:cNvPr>
          <p:cNvSpPr>
            <a:spLocks noGrp="1"/>
          </p:cNvSpPr>
          <p:nvPr>
            <p:ph type="body" sz="quarter" idx="17"/>
          </p:nvPr>
        </p:nvSpPr>
        <p:spPr/>
        <p:txBody>
          <a:bodyPr/>
          <a:lstStyle/>
          <a:p>
            <a:pPr eaLnBrk="1" hangingPunct="1"/>
            <a:r>
              <a:rPr lang="en-US" altLang="en-US" dirty="0"/>
              <a:t>Hacking a wireless network </a:t>
            </a:r>
          </a:p>
          <a:p>
            <a:pPr lvl="1" eaLnBrk="1" hangingPunct="1"/>
            <a:r>
              <a:rPr lang="en-US" altLang="en-US" dirty="0"/>
              <a:t>Not much different from hacking a wired LAN</a:t>
            </a:r>
          </a:p>
          <a:p>
            <a:pPr eaLnBrk="1" hangingPunct="1"/>
            <a:r>
              <a:rPr lang="en-US" altLang="en-US" dirty="0"/>
              <a:t>Techniques</a:t>
            </a:r>
          </a:p>
          <a:p>
            <a:pPr lvl="1" eaLnBrk="1" hangingPunct="1"/>
            <a:r>
              <a:rPr lang="en-US" altLang="en-US" dirty="0"/>
              <a:t>Port scanning</a:t>
            </a:r>
          </a:p>
          <a:p>
            <a:pPr lvl="1" eaLnBrk="1" hangingPunct="1"/>
            <a:r>
              <a:rPr lang="en-US" altLang="en-US" dirty="0"/>
              <a:t>Enumeration tools</a:t>
            </a:r>
          </a:p>
        </p:txBody>
      </p:sp>
    </p:spTree>
    <p:extLst>
      <p:ext uri="{BB962C8B-B14F-4D97-AF65-F5344CB8AC3E}">
        <p14:creationId xmlns:p14="http://schemas.microsoft.com/office/powerpoint/2010/main" val="40421542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C363C-BD4E-4B34-B180-31F862C2365F}"/>
              </a:ext>
            </a:extLst>
          </p:cNvPr>
          <p:cNvSpPr>
            <a:spLocks noGrp="1"/>
          </p:cNvSpPr>
          <p:nvPr>
            <p:ph type="title"/>
          </p:nvPr>
        </p:nvSpPr>
        <p:spPr/>
        <p:txBody>
          <a:bodyPr/>
          <a:lstStyle/>
          <a:p>
            <a:r>
              <a:rPr lang="en-US" altLang="en-US" dirty="0"/>
              <a:t>Tools of the Trade (1 of 4)</a:t>
            </a:r>
            <a:endParaRPr lang="en-IN" dirty="0"/>
          </a:p>
        </p:txBody>
      </p:sp>
      <p:sp>
        <p:nvSpPr>
          <p:cNvPr id="3" name="Text Placeholder 2">
            <a:extLst>
              <a:ext uri="{FF2B5EF4-FFF2-40B4-BE49-F238E27FC236}">
                <a16:creationId xmlns:a16="http://schemas.microsoft.com/office/drawing/2014/main" id="{EA590AD2-2E6D-49ED-8BA4-6796CA87902F}"/>
              </a:ext>
            </a:extLst>
          </p:cNvPr>
          <p:cNvSpPr>
            <a:spLocks noGrp="1"/>
          </p:cNvSpPr>
          <p:nvPr>
            <p:ph type="body" sz="quarter" idx="17"/>
          </p:nvPr>
        </p:nvSpPr>
        <p:spPr/>
        <p:txBody>
          <a:bodyPr/>
          <a:lstStyle/>
          <a:p>
            <a:pPr eaLnBrk="1" hangingPunct="1"/>
            <a:r>
              <a:rPr lang="en-US" altLang="en-US" dirty="0"/>
              <a:t>Equipment:</a:t>
            </a:r>
          </a:p>
          <a:p>
            <a:pPr lvl="1" eaLnBrk="1" hangingPunct="1"/>
            <a:r>
              <a:rPr lang="en-US" altLang="en-US" dirty="0"/>
              <a:t>Laptop computer</a:t>
            </a:r>
          </a:p>
          <a:p>
            <a:pPr lvl="1" eaLnBrk="1" hangingPunct="1"/>
            <a:r>
              <a:rPr lang="en-US" altLang="en-US" dirty="0"/>
              <a:t>WNIC</a:t>
            </a:r>
          </a:p>
          <a:p>
            <a:pPr lvl="1" eaLnBrk="1" hangingPunct="1"/>
            <a:r>
              <a:rPr lang="en-US" altLang="en-US" dirty="0"/>
              <a:t>Antenna</a:t>
            </a:r>
          </a:p>
          <a:p>
            <a:pPr lvl="1" eaLnBrk="1" hangingPunct="1"/>
            <a:r>
              <a:rPr lang="en-US" altLang="en-US" dirty="0"/>
              <a:t>Sniffers</a:t>
            </a:r>
          </a:p>
          <a:p>
            <a:pPr eaLnBrk="1" hangingPunct="1"/>
            <a:r>
              <a:rPr lang="en-US" altLang="en-US" dirty="0"/>
              <a:t>Tools for cracking WEP or WPA keys:</a:t>
            </a:r>
          </a:p>
          <a:p>
            <a:pPr lvl="1" eaLnBrk="1" hangingPunct="1"/>
            <a:r>
              <a:rPr lang="en-US" altLang="en-US" dirty="0"/>
              <a:t>Aircrack-ng</a:t>
            </a:r>
          </a:p>
        </p:txBody>
      </p:sp>
    </p:spTree>
    <p:extLst>
      <p:ext uri="{BB962C8B-B14F-4D97-AF65-F5344CB8AC3E}">
        <p14:creationId xmlns:p14="http://schemas.microsoft.com/office/powerpoint/2010/main" val="13014917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C363C-BD4E-4B34-B180-31F862C2365F}"/>
              </a:ext>
            </a:extLst>
          </p:cNvPr>
          <p:cNvSpPr>
            <a:spLocks noGrp="1"/>
          </p:cNvSpPr>
          <p:nvPr>
            <p:ph type="title"/>
          </p:nvPr>
        </p:nvSpPr>
        <p:spPr/>
        <p:txBody>
          <a:bodyPr/>
          <a:lstStyle/>
          <a:p>
            <a:r>
              <a:rPr lang="en-US" altLang="en-US" dirty="0"/>
              <a:t>Tools of the Trade (2 of 4)</a:t>
            </a:r>
            <a:endParaRPr lang="en-IN" dirty="0"/>
          </a:p>
        </p:txBody>
      </p:sp>
      <p:sp>
        <p:nvSpPr>
          <p:cNvPr id="3" name="Text Placeholder 2">
            <a:extLst>
              <a:ext uri="{FF2B5EF4-FFF2-40B4-BE49-F238E27FC236}">
                <a16:creationId xmlns:a16="http://schemas.microsoft.com/office/drawing/2014/main" id="{EA590AD2-2E6D-49ED-8BA4-6796CA87902F}"/>
              </a:ext>
            </a:extLst>
          </p:cNvPr>
          <p:cNvSpPr>
            <a:spLocks noGrp="1"/>
          </p:cNvSpPr>
          <p:nvPr>
            <p:ph type="body" sz="quarter" idx="17"/>
          </p:nvPr>
        </p:nvSpPr>
        <p:spPr/>
        <p:txBody>
          <a:bodyPr/>
          <a:lstStyle/>
          <a:p>
            <a:pPr eaLnBrk="1" hangingPunct="1"/>
            <a:r>
              <a:rPr lang="en-US" altLang="en-US" dirty="0"/>
              <a:t>Aircrack-ng</a:t>
            </a:r>
          </a:p>
          <a:p>
            <a:pPr lvl="1" eaLnBrk="1" hangingPunct="1"/>
            <a:r>
              <a:rPr lang="en-US" altLang="en-US" dirty="0"/>
              <a:t>The tool most hackers use to access WEP-enabled WLANs</a:t>
            </a:r>
          </a:p>
          <a:p>
            <a:pPr lvl="1" eaLnBrk="1" hangingPunct="1"/>
            <a:r>
              <a:rPr lang="en-US" altLang="en-US" dirty="0"/>
              <a:t>Replaced AirSnort</a:t>
            </a:r>
          </a:p>
          <a:p>
            <a:pPr lvl="1" eaLnBrk="1" hangingPunct="1"/>
            <a:r>
              <a:rPr lang="en-US" altLang="en-US" dirty="0"/>
              <a:t>Has some useful add-ons</a:t>
            </a:r>
          </a:p>
          <a:p>
            <a:pPr lvl="2"/>
            <a:r>
              <a:rPr lang="en-US" altLang="en-US" dirty="0"/>
              <a:t>GUI front-end called Fern WIFI Cracker</a:t>
            </a:r>
          </a:p>
        </p:txBody>
      </p:sp>
    </p:spTree>
    <p:extLst>
      <p:ext uri="{BB962C8B-B14F-4D97-AF65-F5344CB8AC3E}">
        <p14:creationId xmlns:p14="http://schemas.microsoft.com/office/powerpoint/2010/main" val="31186350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D5683-6427-4250-9469-B355B6E85AC1}"/>
              </a:ext>
            </a:extLst>
          </p:cNvPr>
          <p:cNvSpPr>
            <a:spLocks noGrp="1"/>
          </p:cNvSpPr>
          <p:nvPr>
            <p:ph type="title"/>
          </p:nvPr>
        </p:nvSpPr>
        <p:spPr/>
        <p:txBody>
          <a:bodyPr/>
          <a:lstStyle/>
          <a:p>
            <a:r>
              <a:rPr lang="en-US" altLang="en-US" dirty="0"/>
              <a:t>Tools of the Trade (3 of 4)</a:t>
            </a:r>
            <a:endParaRPr lang="en-IN" dirty="0"/>
          </a:p>
        </p:txBody>
      </p:sp>
      <p:pic>
        <p:nvPicPr>
          <p:cNvPr id="8" name="Picture Placeholder 7" descr="The Fern WI FI Cracker main window is displayed. Buttons are displayed that perform different functions such as scanning for access points, viewing the key database, and accessing ToolBox functions.">
            <a:extLst>
              <a:ext uri="{FF2B5EF4-FFF2-40B4-BE49-F238E27FC236}">
                <a16:creationId xmlns:a16="http://schemas.microsoft.com/office/drawing/2014/main" id="{8BFEACE9-4DFC-4198-9758-CEC42CCFE90A}"/>
              </a:ext>
            </a:extLst>
          </p:cNvPr>
          <p:cNvPicPr>
            <a:picLocks noGrp="1" noChangeAspect="1"/>
          </p:cNvPicPr>
          <p:nvPr>
            <p:ph type="pic" sz="quarter" idx="10"/>
          </p:nvPr>
        </p:nvPicPr>
        <p:blipFill rotWithShape="1">
          <a:blip r:embed="rId2"/>
          <a:srcRect l="1623" t="240" b="377"/>
          <a:stretch/>
        </p:blipFill>
        <p:spPr>
          <a:xfrm>
            <a:off x="1404258" y="1030574"/>
            <a:ext cx="5058162" cy="5161740"/>
          </a:xfrm>
        </p:spPr>
      </p:pic>
      <p:sp>
        <p:nvSpPr>
          <p:cNvPr id="6" name="Text Placeholder 5">
            <a:extLst>
              <a:ext uri="{FF2B5EF4-FFF2-40B4-BE49-F238E27FC236}">
                <a16:creationId xmlns:a16="http://schemas.microsoft.com/office/drawing/2014/main" id="{62F77096-F40F-4D89-AAED-43E5C6C40769}"/>
              </a:ext>
            </a:extLst>
          </p:cNvPr>
          <p:cNvSpPr>
            <a:spLocks noGrp="1"/>
          </p:cNvSpPr>
          <p:nvPr>
            <p:ph type="body" sz="quarter" idx="12"/>
          </p:nvPr>
        </p:nvSpPr>
        <p:spPr>
          <a:xfrm rot="16200000">
            <a:off x="4739858" y="4120241"/>
            <a:ext cx="3707552" cy="262425"/>
          </a:xfrm>
        </p:spPr>
        <p:txBody>
          <a:bodyPr/>
          <a:lstStyle/>
          <a:p>
            <a:r>
              <a:rPr lang="en-IN" dirty="0"/>
              <a:t>Source: GNU General Public License (GNU GPL)</a:t>
            </a:r>
          </a:p>
        </p:txBody>
      </p:sp>
      <p:sp>
        <p:nvSpPr>
          <p:cNvPr id="5" name="Text Placeholder 4">
            <a:extLst>
              <a:ext uri="{FF2B5EF4-FFF2-40B4-BE49-F238E27FC236}">
                <a16:creationId xmlns:a16="http://schemas.microsoft.com/office/drawing/2014/main" id="{F064E288-E351-4559-A0D5-77991845BFD5}"/>
              </a:ext>
            </a:extLst>
          </p:cNvPr>
          <p:cNvSpPr>
            <a:spLocks noGrp="1"/>
          </p:cNvSpPr>
          <p:nvPr>
            <p:ph type="body" sz="quarter" idx="11"/>
          </p:nvPr>
        </p:nvSpPr>
        <p:spPr>
          <a:xfrm>
            <a:off x="6873001" y="5482327"/>
            <a:ext cx="4480799" cy="385229"/>
          </a:xfrm>
        </p:spPr>
        <p:txBody>
          <a:bodyPr/>
          <a:lstStyle/>
          <a:p>
            <a:r>
              <a:rPr lang="en-US" b="1" dirty="0"/>
              <a:t>Figure 11-11 </a:t>
            </a:r>
            <a:r>
              <a:rPr lang="en-US" dirty="0"/>
              <a:t>Fern WIFI Cracker interface</a:t>
            </a:r>
            <a:endParaRPr lang="en-IN" dirty="0"/>
          </a:p>
        </p:txBody>
      </p:sp>
    </p:spTree>
    <p:extLst>
      <p:ext uri="{BB962C8B-B14F-4D97-AF65-F5344CB8AC3E}">
        <p14:creationId xmlns:p14="http://schemas.microsoft.com/office/powerpoint/2010/main" val="23821513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D5683-6427-4250-9469-B355B6E85AC1}"/>
              </a:ext>
            </a:extLst>
          </p:cNvPr>
          <p:cNvSpPr>
            <a:spLocks noGrp="1"/>
          </p:cNvSpPr>
          <p:nvPr>
            <p:ph type="title"/>
          </p:nvPr>
        </p:nvSpPr>
        <p:spPr/>
        <p:txBody>
          <a:bodyPr/>
          <a:lstStyle/>
          <a:p>
            <a:r>
              <a:rPr lang="en-US" altLang="en-US" dirty="0"/>
              <a:t>Tools of the Trade (4 of 4)</a:t>
            </a:r>
            <a:endParaRPr lang="en-IN" dirty="0"/>
          </a:p>
        </p:txBody>
      </p:sp>
      <p:pic>
        <p:nvPicPr>
          <p:cNvPr id="7" name="Picture Placeholder 6" descr="The WiFi Pineapple administrative interface is open showing information such as Connected Clients, SSIDs Collected, and Wireless Landscape.">
            <a:extLst>
              <a:ext uri="{FF2B5EF4-FFF2-40B4-BE49-F238E27FC236}">
                <a16:creationId xmlns:a16="http://schemas.microsoft.com/office/drawing/2014/main" id="{1225D195-ECC0-41AB-BD05-156AA8391BC5}"/>
              </a:ext>
            </a:extLst>
          </p:cNvPr>
          <p:cNvPicPr>
            <a:picLocks noGrp="1" noChangeAspect="1"/>
          </p:cNvPicPr>
          <p:nvPr>
            <p:ph type="pic" sz="quarter" idx="10"/>
          </p:nvPr>
        </p:nvPicPr>
        <p:blipFill rotWithShape="1">
          <a:blip r:embed="rId2"/>
          <a:srcRect l="918" r="786"/>
          <a:stretch/>
        </p:blipFill>
        <p:spPr>
          <a:xfrm>
            <a:off x="115024" y="1214501"/>
            <a:ext cx="7258233" cy="4383314"/>
          </a:xfrm>
        </p:spPr>
      </p:pic>
      <p:sp>
        <p:nvSpPr>
          <p:cNvPr id="6" name="Text Placeholder 5">
            <a:extLst>
              <a:ext uri="{FF2B5EF4-FFF2-40B4-BE49-F238E27FC236}">
                <a16:creationId xmlns:a16="http://schemas.microsoft.com/office/drawing/2014/main" id="{62F77096-F40F-4D89-AAED-43E5C6C40769}"/>
              </a:ext>
            </a:extLst>
          </p:cNvPr>
          <p:cNvSpPr>
            <a:spLocks noGrp="1"/>
          </p:cNvSpPr>
          <p:nvPr>
            <p:ph type="body" sz="quarter" idx="12"/>
          </p:nvPr>
        </p:nvSpPr>
        <p:spPr>
          <a:xfrm rot="16200000">
            <a:off x="5650695" y="3521939"/>
            <a:ext cx="3707552" cy="262425"/>
          </a:xfrm>
        </p:spPr>
        <p:txBody>
          <a:bodyPr/>
          <a:lstStyle/>
          <a:p>
            <a:r>
              <a:rPr lang="en-IN" dirty="0"/>
              <a:t>Source: Hak5 LLC</a:t>
            </a:r>
          </a:p>
        </p:txBody>
      </p:sp>
      <p:sp>
        <p:nvSpPr>
          <p:cNvPr id="5" name="Text Placeholder 4">
            <a:extLst>
              <a:ext uri="{FF2B5EF4-FFF2-40B4-BE49-F238E27FC236}">
                <a16:creationId xmlns:a16="http://schemas.microsoft.com/office/drawing/2014/main" id="{F064E288-E351-4559-A0D5-77991845BFD5}"/>
              </a:ext>
            </a:extLst>
          </p:cNvPr>
          <p:cNvSpPr>
            <a:spLocks noGrp="1"/>
          </p:cNvSpPr>
          <p:nvPr>
            <p:ph type="body" sz="quarter" idx="11"/>
          </p:nvPr>
        </p:nvSpPr>
        <p:spPr>
          <a:xfrm>
            <a:off x="8040914" y="4727211"/>
            <a:ext cx="3820862" cy="381818"/>
          </a:xfrm>
        </p:spPr>
        <p:txBody>
          <a:bodyPr/>
          <a:lstStyle/>
          <a:p>
            <a:r>
              <a:rPr lang="en-US" b="1" dirty="0"/>
              <a:t>Figure 11-12 </a:t>
            </a:r>
            <a:r>
              <a:rPr lang="en-US" dirty="0"/>
              <a:t>WiFi Pineapple interface</a:t>
            </a:r>
            <a:endParaRPr lang="en-IN" dirty="0"/>
          </a:p>
        </p:txBody>
      </p:sp>
    </p:spTree>
    <p:extLst>
      <p:ext uri="{BB962C8B-B14F-4D97-AF65-F5344CB8AC3E}">
        <p14:creationId xmlns:p14="http://schemas.microsoft.com/office/powerpoint/2010/main" val="3180295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4F83-A026-4DB2-B5C9-D2B8A8042D0B}"/>
              </a:ext>
            </a:extLst>
          </p:cNvPr>
          <p:cNvSpPr>
            <a:spLocks noGrp="1"/>
          </p:cNvSpPr>
          <p:nvPr>
            <p:ph type="title"/>
          </p:nvPr>
        </p:nvSpPr>
        <p:spPr/>
        <p:txBody>
          <a:bodyPr/>
          <a:lstStyle/>
          <a:p>
            <a:r>
              <a:rPr lang="en-US" altLang="en-US" dirty="0"/>
              <a:t>Countermeasures for Wireless Attacks (1 of 3)</a:t>
            </a:r>
            <a:endParaRPr lang="en-IN" dirty="0"/>
          </a:p>
        </p:txBody>
      </p:sp>
      <p:sp>
        <p:nvSpPr>
          <p:cNvPr id="3" name="Text Placeholder 2">
            <a:extLst>
              <a:ext uri="{FF2B5EF4-FFF2-40B4-BE49-F238E27FC236}">
                <a16:creationId xmlns:a16="http://schemas.microsoft.com/office/drawing/2014/main" id="{933F05CC-6DC1-41C0-B11E-FB15AA9AAF04}"/>
              </a:ext>
            </a:extLst>
          </p:cNvPr>
          <p:cNvSpPr>
            <a:spLocks noGrp="1"/>
          </p:cNvSpPr>
          <p:nvPr>
            <p:ph type="body" sz="quarter" idx="17"/>
          </p:nvPr>
        </p:nvSpPr>
        <p:spPr/>
        <p:txBody>
          <a:bodyPr/>
          <a:lstStyle/>
          <a:p>
            <a:pPr eaLnBrk="1" hangingPunct="1"/>
            <a:r>
              <a:rPr lang="en-US" altLang="en-US" dirty="0"/>
              <a:t>Consider using anti-wardriving software </a:t>
            </a:r>
          </a:p>
          <a:p>
            <a:pPr lvl="1" eaLnBrk="1" hangingPunct="1"/>
            <a:r>
              <a:rPr lang="en-US" altLang="en-US" dirty="0"/>
              <a:t>Makes it more difficult for attackers to discover your WLAN</a:t>
            </a:r>
          </a:p>
          <a:p>
            <a:pPr lvl="2" eaLnBrk="1" hangingPunct="1"/>
            <a:r>
              <a:rPr lang="en-US" altLang="en-US" dirty="0"/>
              <a:t>Honeypots</a:t>
            </a:r>
          </a:p>
          <a:p>
            <a:pPr eaLnBrk="1" hangingPunct="1"/>
            <a:r>
              <a:rPr lang="en-US" altLang="en-US" dirty="0"/>
              <a:t>Use measures for preventing radio waves from leaving or entering the building</a:t>
            </a:r>
          </a:p>
          <a:p>
            <a:pPr lvl="1" eaLnBrk="1" hangingPunct="1"/>
            <a:r>
              <a:rPr lang="en-US" altLang="en-US" dirty="0"/>
              <a:t>Use a certain type of paint on the walls </a:t>
            </a:r>
          </a:p>
          <a:p>
            <a:pPr eaLnBrk="1" hangingPunct="1"/>
            <a:r>
              <a:rPr lang="en-US" altLang="en-US" dirty="0"/>
              <a:t>Use a router to only allow approved MAC addresses to access your network</a:t>
            </a:r>
          </a:p>
        </p:txBody>
      </p:sp>
    </p:spTree>
    <p:extLst>
      <p:ext uri="{BB962C8B-B14F-4D97-AF65-F5344CB8AC3E}">
        <p14:creationId xmlns:p14="http://schemas.microsoft.com/office/powerpoint/2010/main" val="31613395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D02B8-06F7-4442-85D5-FD88027E6475}"/>
              </a:ext>
            </a:extLst>
          </p:cNvPr>
          <p:cNvSpPr>
            <a:spLocks noGrp="1"/>
          </p:cNvSpPr>
          <p:nvPr>
            <p:ph type="title"/>
          </p:nvPr>
        </p:nvSpPr>
        <p:spPr/>
        <p:txBody>
          <a:bodyPr/>
          <a:lstStyle/>
          <a:p>
            <a:r>
              <a:rPr lang="en-US" altLang="en-US" dirty="0"/>
              <a:t>Countermeasures for Wireless Attacks (2 of 3)</a:t>
            </a:r>
            <a:endParaRPr lang="en-IN" dirty="0"/>
          </a:p>
        </p:txBody>
      </p:sp>
      <p:sp>
        <p:nvSpPr>
          <p:cNvPr id="3" name="Text Placeholder 2">
            <a:extLst>
              <a:ext uri="{FF2B5EF4-FFF2-40B4-BE49-F238E27FC236}">
                <a16:creationId xmlns:a16="http://schemas.microsoft.com/office/drawing/2014/main" id="{B916D3A9-93D4-456B-9AF8-7CC824C18B53}"/>
              </a:ext>
            </a:extLst>
          </p:cNvPr>
          <p:cNvSpPr>
            <a:spLocks noGrp="1"/>
          </p:cNvSpPr>
          <p:nvPr>
            <p:ph type="body" sz="quarter" idx="17"/>
          </p:nvPr>
        </p:nvSpPr>
        <p:spPr/>
        <p:txBody>
          <a:bodyPr/>
          <a:lstStyle/>
          <a:p>
            <a:pPr eaLnBrk="1" hangingPunct="1"/>
            <a:r>
              <a:rPr lang="en-US" altLang="en-US" dirty="0"/>
              <a:t>Consider using an authentication server to authenticate users</a:t>
            </a:r>
          </a:p>
          <a:p>
            <a:pPr lvl="1" eaLnBrk="1" hangingPunct="1"/>
            <a:r>
              <a:rPr lang="en-US" altLang="en-US" dirty="0"/>
              <a:t>Instead of relying on a wireless device </a:t>
            </a:r>
          </a:p>
          <a:p>
            <a:pPr eaLnBrk="1" hangingPunct="1"/>
            <a:r>
              <a:rPr lang="en-US" altLang="en-US" dirty="0"/>
              <a:t>Consider using EAP</a:t>
            </a:r>
          </a:p>
          <a:p>
            <a:pPr lvl="1" eaLnBrk="1" hangingPunct="1"/>
            <a:r>
              <a:rPr lang="en-US" altLang="en-US" dirty="0"/>
              <a:t>Allows using different protocols that enhance security</a:t>
            </a:r>
          </a:p>
          <a:p>
            <a:pPr eaLnBrk="1" hangingPunct="1"/>
            <a:r>
              <a:rPr lang="en-US" altLang="en-US" dirty="0"/>
              <a:t>Consider placing the AP in the demilitarized zone (DMZ)</a:t>
            </a:r>
          </a:p>
          <a:p>
            <a:pPr lvl="1"/>
            <a:r>
              <a:rPr lang="en-US" altLang="en-US" dirty="0"/>
              <a:t>Use a firewall in front of the company’s internal network that filters out traffic from unauthorized IP addresses</a:t>
            </a:r>
          </a:p>
          <a:p>
            <a:r>
              <a:rPr lang="en-US" altLang="en-US" dirty="0"/>
              <a:t>If possible, upgrade to WPA2 or WPA3, and replace hardware that can’t be upgraded</a:t>
            </a:r>
          </a:p>
        </p:txBody>
      </p:sp>
    </p:spTree>
    <p:extLst>
      <p:ext uri="{BB962C8B-B14F-4D97-AF65-F5344CB8AC3E}">
        <p14:creationId xmlns:p14="http://schemas.microsoft.com/office/powerpoint/2010/main" val="1245211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233A-258F-40F3-9EAC-85EEA62BDB38}"/>
              </a:ext>
            </a:extLst>
          </p:cNvPr>
          <p:cNvSpPr>
            <a:spLocks noGrp="1"/>
          </p:cNvSpPr>
          <p:nvPr>
            <p:ph type="title"/>
          </p:nvPr>
        </p:nvSpPr>
        <p:spPr/>
        <p:txBody>
          <a:bodyPr/>
          <a:lstStyle/>
          <a:p>
            <a:r>
              <a:rPr lang="en-US" altLang="en-US" dirty="0"/>
              <a:t>Service Set Identifiers (1 of 4)</a:t>
            </a:r>
            <a:endParaRPr lang="en-IN" dirty="0"/>
          </a:p>
        </p:txBody>
      </p:sp>
      <p:sp>
        <p:nvSpPr>
          <p:cNvPr id="3" name="Text Placeholder 2">
            <a:extLst>
              <a:ext uri="{FF2B5EF4-FFF2-40B4-BE49-F238E27FC236}">
                <a16:creationId xmlns:a16="http://schemas.microsoft.com/office/drawing/2014/main" id="{23E86B04-DF53-4733-A983-09A6D7E30D64}"/>
              </a:ext>
            </a:extLst>
          </p:cNvPr>
          <p:cNvSpPr>
            <a:spLocks noGrp="1"/>
          </p:cNvSpPr>
          <p:nvPr>
            <p:ph type="body" sz="quarter" idx="17"/>
          </p:nvPr>
        </p:nvSpPr>
        <p:spPr/>
        <p:txBody>
          <a:bodyPr/>
          <a:lstStyle/>
          <a:p>
            <a:r>
              <a:rPr lang="en-US" altLang="en-US" dirty="0"/>
              <a:t>SSID</a:t>
            </a:r>
          </a:p>
          <a:p>
            <a:pPr lvl="1"/>
            <a:r>
              <a:rPr lang="en-US" altLang="en-US" dirty="0"/>
              <a:t>Name used to identify a WLAN</a:t>
            </a:r>
          </a:p>
          <a:p>
            <a:r>
              <a:rPr lang="en-US" altLang="en-US" dirty="0"/>
              <a:t>Configured on the AP</a:t>
            </a:r>
          </a:p>
          <a:p>
            <a:pPr lvl="1"/>
            <a:r>
              <a:rPr lang="en-US" altLang="en-US" dirty="0"/>
              <a:t>Unique 1- to 32-character alphanumeric name</a:t>
            </a:r>
          </a:p>
          <a:p>
            <a:pPr lvl="1"/>
            <a:r>
              <a:rPr lang="en-US" altLang="en-US" dirty="0"/>
              <a:t>Case-sensitive</a:t>
            </a:r>
          </a:p>
        </p:txBody>
      </p:sp>
    </p:spTree>
    <p:extLst>
      <p:ext uri="{BB962C8B-B14F-4D97-AF65-F5344CB8AC3E}">
        <p14:creationId xmlns:p14="http://schemas.microsoft.com/office/powerpoint/2010/main" val="29538842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D02B8-06F7-4442-85D5-FD88027E6475}"/>
              </a:ext>
            </a:extLst>
          </p:cNvPr>
          <p:cNvSpPr>
            <a:spLocks noGrp="1"/>
          </p:cNvSpPr>
          <p:nvPr>
            <p:ph type="title"/>
          </p:nvPr>
        </p:nvSpPr>
        <p:spPr/>
        <p:txBody>
          <a:bodyPr/>
          <a:lstStyle/>
          <a:p>
            <a:r>
              <a:rPr lang="en-US" altLang="en-US" dirty="0"/>
              <a:t>Countermeasures for Wireless Attacks (3 of 3) </a:t>
            </a:r>
            <a:endParaRPr lang="en-IN" dirty="0"/>
          </a:p>
        </p:txBody>
      </p:sp>
      <p:sp>
        <p:nvSpPr>
          <p:cNvPr id="3" name="Text Placeholder 2">
            <a:extLst>
              <a:ext uri="{FF2B5EF4-FFF2-40B4-BE49-F238E27FC236}">
                <a16:creationId xmlns:a16="http://schemas.microsoft.com/office/drawing/2014/main" id="{B916D3A9-93D4-456B-9AF8-7CC824C18B53}"/>
              </a:ext>
            </a:extLst>
          </p:cNvPr>
          <p:cNvSpPr>
            <a:spLocks noGrp="1"/>
          </p:cNvSpPr>
          <p:nvPr>
            <p:ph type="body" sz="quarter" idx="17"/>
          </p:nvPr>
        </p:nvSpPr>
        <p:spPr/>
        <p:txBody>
          <a:bodyPr/>
          <a:lstStyle/>
          <a:p>
            <a:pPr eaLnBrk="1" hangingPunct="1"/>
            <a:r>
              <a:rPr lang="en-US" altLang="en-US" dirty="0"/>
              <a:t>Assign static IP addresses to wireless clients</a:t>
            </a:r>
          </a:p>
          <a:p>
            <a:pPr lvl="1" eaLnBrk="1" hangingPunct="1"/>
            <a:r>
              <a:rPr lang="en-US" altLang="en-US" dirty="0"/>
              <a:t>Instead of using DHCP</a:t>
            </a:r>
          </a:p>
          <a:p>
            <a:pPr eaLnBrk="1" hangingPunct="1"/>
            <a:r>
              <a:rPr lang="en-US" altLang="en-US" dirty="0"/>
              <a:t>Disable WPS</a:t>
            </a:r>
          </a:p>
          <a:p>
            <a:pPr lvl="1" eaLnBrk="1" hangingPunct="1"/>
            <a:r>
              <a:rPr lang="en-US" altLang="en-US" dirty="0"/>
              <a:t>Removes the known WPS attack vectors</a:t>
            </a:r>
          </a:p>
          <a:p>
            <a:pPr eaLnBrk="1" hangingPunct="1"/>
            <a:r>
              <a:rPr lang="en-US" altLang="en-US" dirty="0"/>
              <a:t>Change the default SSID and disable SSID broadcasts</a:t>
            </a:r>
          </a:p>
          <a:p>
            <a:pPr lvl="1" eaLnBrk="1" hangingPunct="1"/>
            <a:r>
              <a:rPr lang="en-US" altLang="en-US" dirty="0"/>
              <a:t>If you can’t disable SSID broadcasts, rename default SSID</a:t>
            </a:r>
          </a:p>
        </p:txBody>
      </p:sp>
    </p:spTree>
    <p:extLst>
      <p:ext uri="{BB962C8B-B14F-4D97-AF65-F5344CB8AC3E}">
        <p14:creationId xmlns:p14="http://schemas.microsoft.com/office/powerpoint/2010/main" val="25871071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Self-Assessment</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What are the different types of attacks that an enterprise faces today?</a:t>
            </a:r>
          </a:p>
          <a:p>
            <a:endParaRPr lang="en-US" sz="2000" dirty="0"/>
          </a:p>
          <a:p>
            <a:r>
              <a:rPr lang="en-US" sz="2000" dirty="0"/>
              <a:t>What are the threats and vulnerabilities associated with embedded and specialized devices and mobile devices?</a:t>
            </a:r>
          </a:p>
        </p:txBody>
      </p:sp>
    </p:spTree>
    <p:extLst>
      <p:ext uri="{BB962C8B-B14F-4D97-AF65-F5344CB8AC3E}">
        <p14:creationId xmlns:p14="http://schemas.microsoft.com/office/powerpoint/2010/main" val="422136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342AD-DDF0-41F9-8D3B-F503518D0C04}"/>
              </a:ext>
            </a:extLst>
          </p:cNvPr>
          <p:cNvSpPr>
            <a:spLocks noGrp="1"/>
          </p:cNvSpPr>
          <p:nvPr>
            <p:ph type="title"/>
          </p:nvPr>
        </p:nvSpPr>
        <p:spPr/>
        <p:txBody>
          <a:bodyPr/>
          <a:lstStyle/>
          <a:p>
            <a:r>
              <a:rPr lang="en-US" altLang="en-US" dirty="0"/>
              <a:t>Summary</a:t>
            </a:r>
            <a:endParaRPr lang="en-IN" dirty="0"/>
          </a:p>
        </p:txBody>
      </p:sp>
      <p:sp>
        <p:nvSpPr>
          <p:cNvPr id="6" name="Text Placeholder 5">
            <a:extLst>
              <a:ext uri="{FF2B5EF4-FFF2-40B4-BE49-F238E27FC236}">
                <a16:creationId xmlns:a16="http://schemas.microsoft.com/office/drawing/2014/main" id="{E56306B4-6735-4A22-8850-DE8193C7B207}"/>
              </a:ext>
            </a:extLst>
          </p:cNvPr>
          <p:cNvSpPr>
            <a:spLocks noGrp="1"/>
          </p:cNvSpPr>
          <p:nvPr>
            <p:ph type="body" sz="quarter" idx="17"/>
          </p:nvPr>
        </p:nvSpPr>
        <p:spPr/>
        <p:txBody>
          <a:bodyPr/>
          <a:lstStyle/>
          <a:p>
            <a:pPr eaLnBrk="1" hangingPunct="1"/>
            <a:r>
              <a:rPr lang="en-US" altLang="en-US" dirty="0"/>
              <a:t>Now that the lesson has ended, you should be able to:</a:t>
            </a:r>
          </a:p>
          <a:p>
            <a:pPr lvl="1">
              <a:defRPr/>
            </a:pPr>
            <a:r>
              <a:rPr lang="en-US" dirty="0"/>
              <a:t>Explain wireless technology</a:t>
            </a:r>
          </a:p>
          <a:p>
            <a:pPr lvl="1">
              <a:defRPr/>
            </a:pPr>
            <a:r>
              <a:rPr lang="en-US" dirty="0"/>
              <a:t>Describe wireless networking standards</a:t>
            </a:r>
          </a:p>
          <a:p>
            <a:pPr lvl="1">
              <a:defRPr/>
            </a:pPr>
            <a:r>
              <a:rPr lang="en-US" dirty="0"/>
              <a:t>Describe the process of authentication</a:t>
            </a:r>
          </a:p>
          <a:p>
            <a:pPr lvl="1">
              <a:defRPr/>
            </a:pPr>
            <a:r>
              <a:rPr lang="en-US" dirty="0"/>
              <a:t>Describe wardriving</a:t>
            </a:r>
          </a:p>
          <a:p>
            <a:pPr lvl="1">
              <a:defRPr/>
            </a:pPr>
            <a:r>
              <a:rPr lang="en-US" dirty="0"/>
              <a:t>Describe wireless hacking and tools used by hackers and security professionals</a:t>
            </a:r>
          </a:p>
        </p:txBody>
      </p:sp>
    </p:spTree>
    <p:extLst>
      <p:ext uri="{BB962C8B-B14F-4D97-AF65-F5344CB8AC3E}">
        <p14:creationId xmlns:p14="http://schemas.microsoft.com/office/powerpoint/2010/main" val="741750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74C5C-266B-417C-A885-830D57C80EC7}"/>
              </a:ext>
            </a:extLst>
          </p:cNvPr>
          <p:cNvSpPr>
            <a:spLocks noGrp="1"/>
          </p:cNvSpPr>
          <p:nvPr>
            <p:ph type="title"/>
          </p:nvPr>
        </p:nvSpPr>
        <p:spPr/>
        <p:txBody>
          <a:bodyPr/>
          <a:lstStyle/>
          <a:p>
            <a:r>
              <a:rPr lang="en-US" altLang="en-US" dirty="0"/>
              <a:t>Service Set Identifiers (2 of 4)</a:t>
            </a:r>
            <a:endParaRPr lang="en-IN" dirty="0"/>
          </a:p>
        </p:txBody>
      </p:sp>
      <p:sp>
        <p:nvSpPr>
          <p:cNvPr id="3" name="Text Placeholder 2">
            <a:extLst>
              <a:ext uri="{FF2B5EF4-FFF2-40B4-BE49-F238E27FC236}">
                <a16:creationId xmlns:a16="http://schemas.microsoft.com/office/drawing/2014/main" id="{597216F8-B728-48A1-8785-14B447E3938B}"/>
              </a:ext>
            </a:extLst>
          </p:cNvPr>
          <p:cNvSpPr>
            <a:spLocks noGrp="1"/>
          </p:cNvSpPr>
          <p:nvPr>
            <p:ph type="body" sz="quarter" idx="17"/>
          </p:nvPr>
        </p:nvSpPr>
        <p:spPr/>
        <p:txBody>
          <a:bodyPr/>
          <a:lstStyle/>
          <a:p>
            <a:r>
              <a:rPr lang="en-US" altLang="en-US" dirty="0"/>
              <a:t>To access the WLAN the AP connects to, wireless-enabled computers must configure with the same SSID as the AP</a:t>
            </a:r>
          </a:p>
          <a:p>
            <a:pPr lvl="1"/>
            <a:r>
              <a:rPr lang="en-US" altLang="en-US" dirty="0"/>
              <a:t>The SSID name is attached to each packet to identify it as belonging to that wireless network</a:t>
            </a:r>
          </a:p>
          <a:p>
            <a:pPr lvl="1"/>
            <a:r>
              <a:rPr lang="en-US" altLang="en-US" dirty="0"/>
              <a:t>AP usually broadcasts SSID several times a second</a:t>
            </a:r>
          </a:p>
          <a:p>
            <a:pPr lvl="2"/>
            <a:r>
              <a:rPr lang="en-US" altLang="en-US" dirty="0"/>
              <a:t>Users with WNICs can see a display of all WLANs within range of the AP’s signal</a:t>
            </a:r>
          </a:p>
        </p:txBody>
      </p:sp>
    </p:spTree>
    <p:extLst>
      <p:ext uri="{BB962C8B-B14F-4D97-AF65-F5344CB8AC3E}">
        <p14:creationId xmlns:p14="http://schemas.microsoft.com/office/powerpoint/2010/main" val="3874636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7EDB-595B-48ED-AC74-C7B7E20EE623}"/>
              </a:ext>
            </a:extLst>
          </p:cNvPr>
          <p:cNvSpPr>
            <a:spLocks noGrp="1"/>
          </p:cNvSpPr>
          <p:nvPr>
            <p:ph type="title"/>
          </p:nvPr>
        </p:nvSpPr>
        <p:spPr/>
        <p:txBody>
          <a:bodyPr/>
          <a:lstStyle/>
          <a:p>
            <a:r>
              <a:rPr lang="en-US" altLang="en-US" dirty="0"/>
              <a:t>Service Set Identifiers (3 of 4)</a:t>
            </a:r>
            <a:endParaRPr lang="en-IN" dirty="0"/>
          </a:p>
        </p:txBody>
      </p:sp>
      <p:pic>
        <p:nvPicPr>
          <p:cNvPr id="8" name="Picture Placeholder 7" descr="The Windows Wi-Fi connection information is displayed showing available networks.">
            <a:extLst>
              <a:ext uri="{FF2B5EF4-FFF2-40B4-BE49-F238E27FC236}">
                <a16:creationId xmlns:a16="http://schemas.microsoft.com/office/drawing/2014/main" id="{9D94A91E-6D00-4274-868A-B9093FD903B1}"/>
              </a:ext>
            </a:extLst>
          </p:cNvPr>
          <p:cNvPicPr>
            <a:picLocks noGrp="1" noChangeAspect="1"/>
          </p:cNvPicPr>
          <p:nvPr>
            <p:ph type="pic" sz="quarter" idx="10"/>
          </p:nvPr>
        </p:nvPicPr>
        <p:blipFill rotWithShape="1">
          <a:blip r:embed="rId2"/>
          <a:srcRect l="5622" t="864" r="1747" b="1056"/>
          <a:stretch/>
        </p:blipFill>
        <p:spPr>
          <a:xfrm>
            <a:off x="3989243" y="1037230"/>
            <a:ext cx="3214447" cy="5227629"/>
          </a:xfrm>
        </p:spPr>
      </p:pic>
      <p:sp>
        <p:nvSpPr>
          <p:cNvPr id="6" name="Text Placeholder 5">
            <a:extLst>
              <a:ext uri="{FF2B5EF4-FFF2-40B4-BE49-F238E27FC236}">
                <a16:creationId xmlns:a16="http://schemas.microsoft.com/office/drawing/2014/main" id="{A0E002DF-7851-4C5D-9F83-F54B388264AE}"/>
              </a:ext>
            </a:extLst>
          </p:cNvPr>
          <p:cNvSpPr>
            <a:spLocks noGrp="1"/>
          </p:cNvSpPr>
          <p:nvPr>
            <p:ph type="body" sz="quarter" idx="12"/>
          </p:nvPr>
        </p:nvSpPr>
        <p:spPr>
          <a:xfrm rot="16200000">
            <a:off x="5481128" y="4167575"/>
            <a:ext cx="3707552" cy="262425"/>
          </a:xfrm>
        </p:spPr>
        <p:txBody>
          <a:bodyPr/>
          <a:lstStyle/>
          <a:p>
            <a:r>
              <a:rPr lang="en-IN" dirty="0"/>
              <a:t>Source: Microsoft Windows</a:t>
            </a:r>
          </a:p>
        </p:txBody>
      </p:sp>
      <p:sp>
        <p:nvSpPr>
          <p:cNvPr id="5" name="Text Placeholder 4">
            <a:extLst>
              <a:ext uri="{FF2B5EF4-FFF2-40B4-BE49-F238E27FC236}">
                <a16:creationId xmlns:a16="http://schemas.microsoft.com/office/drawing/2014/main" id="{614C4728-C165-499A-A5F8-28B0A05BCE9D}"/>
              </a:ext>
            </a:extLst>
          </p:cNvPr>
          <p:cNvSpPr>
            <a:spLocks noGrp="1"/>
          </p:cNvSpPr>
          <p:nvPr>
            <p:ph type="body" sz="quarter" idx="11"/>
          </p:nvPr>
        </p:nvSpPr>
        <p:spPr>
          <a:xfrm>
            <a:off x="7466117" y="5480459"/>
            <a:ext cx="4600733" cy="672105"/>
          </a:xfrm>
        </p:spPr>
        <p:txBody>
          <a:bodyPr/>
          <a:lstStyle/>
          <a:p>
            <a:r>
              <a:rPr lang="en-US" b="1" dirty="0"/>
              <a:t>Figure 11-2 </a:t>
            </a:r>
            <a:r>
              <a:rPr lang="en-US" dirty="0"/>
              <a:t>SSIDs advertised to a Windows computer</a:t>
            </a:r>
            <a:endParaRPr lang="en-IN" dirty="0"/>
          </a:p>
        </p:txBody>
      </p:sp>
    </p:spTree>
    <p:extLst>
      <p:ext uri="{BB962C8B-B14F-4D97-AF65-F5344CB8AC3E}">
        <p14:creationId xmlns:p14="http://schemas.microsoft.com/office/powerpoint/2010/main" val="1249423098"/>
      </p:ext>
    </p:extLst>
  </p:cSld>
  <p:clrMapOvr>
    <a:masterClrMapping/>
  </p:clrMapOvr>
</p:sld>
</file>

<file path=ppt/theme/theme1.xml><?xml version="1.0" encoding="utf-8"?>
<a:theme xmlns:a="http://schemas.openxmlformats.org/drawingml/2006/main" name="Office Theme">
  <a:themeElements>
    <a:clrScheme name="Custom 3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11892"/>
      </a:hlink>
      <a:folHlink>
        <a:srgbClr val="00206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CBD9E0DAEFC3E40A59C31973342194A" ma:contentTypeVersion="" ma:contentTypeDescription="Create a new document." ma:contentTypeScope="" ma:versionID="f864db225ba7641a71a5bcc0ce4d9915">
  <xsd:schema xmlns:xsd="http://www.w3.org/2001/XMLSchema" xmlns:xs="http://www.w3.org/2001/XMLSchema" xmlns:p="http://schemas.microsoft.com/office/2006/metadata/properties" xmlns:ns2="5b47f0fb-e24d-44b9-89a4-ff46b5ce035f" xmlns:ns3="dbac95d4-689a-4a2b-9845-ea50641fb23b" targetNamespace="http://schemas.microsoft.com/office/2006/metadata/properties" ma:root="true" ma:fieldsID="ca0abe68bfd46ce60dddf86ace54f11b" ns2:_="" ns3:_="">
    <xsd:import namespace="5b47f0fb-e24d-44b9-89a4-ff46b5ce035f"/>
    <xsd:import namespace="dbac95d4-689a-4a2b-9845-ea50641fb23b"/>
    <xsd:element name="properties">
      <xsd:complexType>
        <xsd:sequence>
          <xsd:element name="documentManagement">
            <xsd:complexType>
              <xsd:all>
                <xsd:element ref="ns2:SharedWithUsers" minOccurs="0"/>
                <xsd:element ref="ns2:SharedWithDetails" minOccurs="0"/>
                <xsd:element ref="ns3:Team_x0020_Members" minOccurs="0"/>
                <xsd:element ref="ns3:test1"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47f0fb-e24d-44b9-89a4-ff46b5ce035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bac95d4-689a-4a2b-9845-ea50641fb23b" elementFormDefault="qualified">
    <xsd:import namespace="http://schemas.microsoft.com/office/2006/documentManagement/types"/>
    <xsd:import namespace="http://schemas.microsoft.com/office/infopath/2007/PartnerControls"/>
    <xsd:element name="Team_x0020_Members" ma:index="10" nillable="true" ma:displayName="Team Members" ma:SearchPeopleOnly="false" ma:SharePointGroup="0" ma:internalName="Team_x0020_Members">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est1" ma:index="11" nillable="true" ma:displayName="test1" ma:internalName="test1">
      <xsd:simpleType>
        <xsd:restriction base="dms:Note">
          <xsd:maxLength value="255"/>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b47f0fb-e24d-44b9-89a4-ff46b5ce035f">
      <UserInfo>
        <DisplayName/>
        <AccountId xsi:nil="true"/>
        <AccountType/>
      </UserInfo>
    </SharedWithUsers>
    <test1 xmlns="dbac95d4-689a-4a2b-9845-ea50641fb23b" xsi:nil="true"/>
    <Team_x0020_Members xmlns="dbac95d4-689a-4a2b-9845-ea50641fb23b">
      <UserInfo>
        <DisplayName/>
        <AccountId xsi:nil="true"/>
        <AccountType/>
      </UserInfo>
    </Team_x0020_Members>
  </documentManagement>
</p:properties>
</file>

<file path=customXml/itemProps1.xml><?xml version="1.0" encoding="utf-8"?>
<ds:datastoreItem xmlns:ds="http://schemas.openxmlformats.org/officeDocument/2006/customXml" ds:itemID="{E32CFAA7-E308-4DCB-89CD-C84C20E90241}">
  <ds:schemaRefs>
    <ds:schemaRef ds:uri="http://schemas.microsoft.com/sharepoint/v3/contenttype/forms"/>
  </ds:schemaRefs>
</ds:datastoreItem>
</file>

<file path=customXml/itemProps2.xml><?xml version="1.0" encoding="utf-8"?>
<ds:datastoreItem xmlns:ds="http://schemas.openxmlformats.org/officeDocument/2006/customXml" ds:itemID="{A7E3CE7F-DB89-4155-88C3-5669EA883D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47f0fb-e24d-44b9-89a4-ff46b5ce035f"/>
    <ds:schemaRef ds:uri="dbac95d4-689a-4a2b-9845-ea50641fb2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9BA192-EF86-48DF-982C-2C526A268392}">
  <ds:schemaRefs>
    <ds:schemaRef ds:uri="http://schemas.microsoft.com/office/infopath/2007/PartnerControls"/>
    <ds:schemaRef ds:uri="http://purl.org/dc/elements/1.1/"/>
    <ds:schemaRef ds:uri="http://schemas.microsoft.com/office/2006/metadata/properties"/>
    <ds:schemaRef ds:uri="http://purl.org/dc/terms/"/>
    <ds:schemaRef ds:uri="0f302c04-584d-4df5-8948-8b6dd1f3c1a5"/>
    <ds:schemaRef ds:uri="http://schemas.openxmlformats.org/package/2006/metadata/core-properties"/>
    <ds:schemaRef ds:uri="http://schemas.microsoft.com/office/2006/documentManagement/types"/>
    <ds:schemaRef ds:uri="48fa25a7-52b6-4e1f-81c8-80356bf0725f"/>
    <ds:schemaRef ds:uri="http://www.w3.org/XML/1998/namespace"/>
    <ds:schemaRef ds:uri="http://purl.org/dc/dcmitype/"/>
    <ds:schemaRef ds:uri="5b47f0fb-e24d-44b9-89a4-ff46b5ce035f"/>
    <ds:schemaRef ds:uri="dbac95d4-689a-4a2b-9845-ea50641fb23b"/>
  </ds:schemaRefs>
</ds:datastoreItem>
</file>

<file path=docProps/app.xml><?xml version="1.0" encoding="utf-8"?>
<Properties xmlns="http://schemas.openxmlformats.org/officeDocument/2006/extended-properties" xmlns:vt="http://schemas.openxmlformats.org/officeDocument/2006/docPropsVTypes">
  <TotalTime>19549</TotalTime>
  <Words>4345</Words>
  <Application>Microsoft Office PowerPoint</Application>
  <PresentationFormat>Widescreen</PresentationFormat>
  <Paragraphs>640</Paragraphs>
  <Slides>72</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vt:lpstr>
      <vt:lpstr>Arial</vt:lpstr>
      <vt:lpstr>Calibri</vt:lpstr>
      <vt:lpstr>Courier New</vt:lpstr>
      <vt:lpstr>Helvetica</vt:lpstr>
      <vt:lpstr>Open Sans</vt:lpstr>
      <vt:lpstr>Summer Font</vt:lpstr>
      <vt:lpstr>Office Theme</vt:lpstr>
      <vt:lpstr>Hands-On Ethical Hacking and Network Defense, Edition 4</vt:lpstr>
      <vt:lpstr>Module Objectives</vt:lpstr>
      <vt:lpstr>Understanding Wireless Technology</vt:lpstr>
      <vt:lpstr>Components of a Wireless Network (1 of 3)</vt:lpstr>
      <vt:lpstr>Components of a Wireless Network (2 of 3)</vt:lpstr>
      <vt:lpstr>Components of a Wireless Network (3 of 3)</vt:lpstr>
      <vt:lpstr>Service Set Identifiers (1 of 4)</vt:lpstr>
      <vt:lpstr>Service Set Identifiers (2 of 4)</vt:lpstr>
      <vt:lpstr>Service Set Identifiers (3 of 4)</vt:lpstr>
      <vt:lpstr>Service Set Identifiers (4 of 4)</vt:lpstr>
      <vt:lpstr>Configuring an Access Point (1 of 4)</vt:lpstr>
      <vt:lpstr>Configuring an Access Point (2 of 4)</vt:lpstr>
      <vt:lpstr>Configuring an Access Point (3 of 4)</vt:lpstr>
      <vt:lpstr>Configuring an Access Point (4 of 4)</vt:lpstr>
      <vt:lpstr>Wireless NICs</vt:lpstr>
      <vt:lpstr>Understanding Wireless Network Standards</vt:lpstr>
      <vt:lpstr>The 802.11 Standard</vt:lpstr>
      <vt:lpstr>The Basic Architecture of 802.11 (1 of 5) </vt:lpstr>
      <vt:lpstr>The Basic Architecture of 802.11 (2 of 5)</vt:lpstr>
      <vt:lpstr>The Basic Architecture of 802.11 (3 of 5)</vt:lpstr>
      <vt:lpstr>The Basic Architecture of 802.11 (4 of 5)</vt:lpstr>
      <vt:lpstr>The Basic Architecture of 802.11 (5 of 5) </vt:lpstr>
      <vt:lpstr>Frequency Bands</vt:lpstr>
      <vt:lpstr>An Overview of Wireless Technologies (1 of 2)</vt:lpstr>
      <vt:lpstr>An Overview of Wireless Technologies (2 of 2)</vt:lpstr>
      <vt:lpstr>Additional IEEE 802.11 Projects (1 of 5)</vt:lpstr>
      <vt:lpstr>Additional IEEE 802.11 Projects (2 of 5)</vt:lpstr>
      <vt:lpstr>Additional IEEE 802.11 Projects (3 of 5)</vt:lpstr>
      <vt:lpstr>Additional IEEE 802.11 Projects (4 of 5)</vt:lpstr>
      <vt:lpstr>Additional IEEE 802.11 Projects (5 of 5)</vt:lpstr>
      <vt:lpstr>Additional IEEE 802 Standards (1 of 2)</vt:lpstr>
      <vt:lpstr>Additional IEEE 802 Standards (2 of 2)</vt:lpstr>
      <vt:lpstr>Summary of Approved Wireless Standards (1 of 2)</vt:lpstr>
      <vt:lpstr>Summary of Approved Wireless Standards (2 of 2)</vt:lpstr>
      <vt:lpstr>Understanding Authentication</vt:lpstr>
      <vt:lpstr>The 802.1X Standard</vt:lpstr>
      <vt:lpstr>Point-to-Point Protocol (PPP)</vt:lpstr>
      <vt:lpstr>Extensible Authentication Protocol (EAP) (1 of 4)</vt:lpstr>
      <vt:lpstr>Extensible Authentication Protocol (EAP) (2 of 4)</vt:lpstr>
      <vt:lpstr>Extensible Authentication Protocol (EAP) (3 of 4)</vt:lpstr>
      <vt:lpstr>Extensible Authentication Protocol (EAP) (4 of 4)</vt:lpstr>
      <vt:lpstr>Wired Equivalent Privacy (WEP)</vt:lpstr>
      <vt:lpstr>Wi-Fi Protected Access (1 of 2)</vt:lpstr>
      <vt:lpstr>Wi-Fi Protected Access (2 of 2)</vt:lpstr>
      <vt:lpstr>Wi-Fi Protected Setup (WPS)</vt:lpstr>
      <vt:lpstr>Knowledge Check Activity 11-1</vt:lpstr>
      <vt:lpstr>Knowledge Check Activity 11-1: Answer</vt:lpstr>
      <vt:lpstr>Polling Activity 11-1</vt:lpstr>
      <vt:lpstr>Polling Activity 11-1: Answer</vt:lpstr>
      <vt:lpstr>Knowledge Check Activity 11-2</vt:lpstr>
      <vt:lpstr>Knowledge Check Activity 11-2: Answer</vt:lpstr>
      <vt:lpstr>Understanding Wardriving</vt:lpstr>
      <vt:lpstr>How It Works</vt:lpstr>
      <vt:lpstr>Vistumbler (1 of 3)</vt:lpstr>
      <vt:lpstr>Vistumbler (2 of 3)</vt:lpstr>
      <vt:lpstr>Vistumbler (3 of 3)</vt:lpstr>
      <vt:lpstr>Kismet (1 of 2)</vt:lpstr>
      <vt:lpstr>Kismet (2 of 2)</vt:lpstr>
      <vt:lpstr>Polling Activity 11-2</vt:lpstr>
      <vt:lpstr>Polling Activity 11-2: Answer</vt:lpstr>
      <vt:lpstr>Discussion Activity 11-1</vt:lpstr>
      <vt:lpstr>Discussion Activity 11-1: Answer</vt:lpstr>
      <vt:lpstr>Understanding Wireless Hacking</vt:lpstr>
      <vt:lpstr>Tools of the Trade (1 of 4)</vt:lpstr>
      <vt:lpstr>Tools of the Trade (2 of 4)</vt:lpstr>
      <vt:lpstr>Tools of the Trade (3 of 4)</vt:lpstr>
      <vt:lpstr>Tools of the Trade (4 of 4)</vt:lpstr>
      <vt:lpstr>Countermeasures for Wireless Attacks (1 of 3)</vt:lpstr>
      <vt:lpstr>Countermeasures for Wireless Attacks (2 of 3)</vt:lpstr>
      <vt:lpstr>Countermeasures for Wireless Attacks (3 of 3) </vt:lpstr>
      <vt:lpstr>Self-Assessment</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Constitutional Law</dc:title>
  <dc:creator>Onderdonk, Natalie</dc:creator>
  <cp:lastModifiedBy>ansrsource_17</cp:lastModifiedBy>
  <cp:revision>558</cp:revision>
  <dcterms:created xsi:type="dcterms:W3CDTF">2020-07-27T16:46:05Z</dcterms:created>
  <dcterms:modified xsi:type="dcterms:W3CDTF">2022-02-23T13:36:32Z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0x010100DCBD9E0DAEFC3E40A59C31973342194A</vt:lpwstr>
  </property>
</Properties>
</file>